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8288000" cy="10287000"/>
  <p:notesSz cx="6858000" cy="9144000"/>
  <p:embeddedFontLst>
    <p:embeddedFont>
      <p:font typeface="Calibri" panose="020F0502020204030204" pitchFamily="34" charset="0"/>
      <p:regular r:id="rId52"/>
      <p:bold r:id="rId53"/>
      <p:italic r:id="rId54"/>
      <p:boldItalic r:id="rId55"/>
    </p:embeddedFont>
    <p:embeddedFont>
      <p:font typeface="Open Sauce SemiBold Bold" panose="020B0604020202020204" charset="0"/>
      <p:regular r:id="rId56"/>
    </p:embeddedFont>
    <p:embeddedFont>
      <p:font typeface="Times Neue Roman" panose="020B0604020202020204" charset="0"/>
      <p:regular r:id="rId57"/>
    </p:embeddedFont>
    <p:embeddedFont>
      <p:font typeface="Times Neue Roman Bold" panose="020B0604020202020204" charset="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C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38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7E71F6-F28D-4C2A-9826-C2A9B920F42A}" type="datetimeFigureOut">
              <a:rPr lang="en-IN" smtClean="0"/>
              <a:t>01-08-2022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1266E-4CAC-41EC-A4DB-C4D3D8DA859E}" type="slidenum">
              <a:rPr lang="en-IN" smtClean="0"/>
              <a:t>‹#›</a:t>
            </a:fld>
            <a:endParaRPr lang="en-IN"/>
          </a:p>
        </p:txBody>
      </p:sp>
    </p:spTree>
    <p:extLst>
      <p:ext uri="{BB962C8B-B14F-4D97-AF65-F5344CB8AC3E}">
        <p14:creationId xmlns:p14="http://schemas.microsoft.com/office/powerpoint/2010/main" val="4256995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4F1266E-4CAC-41EC-A4DB-C4D3D8DA859E}" type="slidenum">
              <a:rPr lang="en-IN" smtClean="0"/>
              <a:t>5</a:t>
            </a:fld>
            <a:endParaRPr lang="en-IN"/>
          </a:p>
        </p:txBody>
      </p:sp>
    </p:spTree>
    <p:extLst>
      <p:ext uri="{BB962C8B-B14F-4D97-AF65-F5344CB8AC3E}">
        <p14:creationId xmlns:p14="http://schemas.microsoft.com/office/powerpoint/2010/main" val="3041102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8332596" cy="10287000"/>
          </a:xfrm>
          <a:prstGeom prst="rect">
            <a:avLst/>
          </a:prstGeom>
          <a:solidFill>
            <a:srgbClr val="2C5E74"/>
          </a:solidFill>
        </p:spPr>
      </p:sp>
      <p:grpSp>
        <p:nvGrpSpPr>
          <p:cNvPr id="3" name="Group 3"/>
          <p:cNvGrpSpPr/>
          <p:nvPr/>
        </p:nvGrpSpPr>
        <p:grpSpPr>
          <a:xfrm>
            <a:off x="1028700" y="9012194"/>
            <a:ext cx="2114225" cy="246106"/>
            <a:chOff x="0" y="0"/>
            <a:chExt cx="1309225" cy="152400"/>
          </a:xfrm>
        </p:grpSpPr>
        <p:sp>
          <p:nvSpPr>
            <p:cNvPr id="4" name="Freeform 4"/>
            <p:cNvSpPr/>
            <p:nvPr/>
          </p:nvSpPr>
          <p:spPr>
            <a:xfrm>
              <a:off x="0" y="0"/>
              <a:ext cx="1309225" cy="152400"/>
            </a:xfrm>
            <a:custGeom>
              <a:avLst/>
              <a:gdLst/>
              <a:ahLst/>
              <a:cxnLst/>
              <a:rect l="l" t="t" r="r" b="b"/>
              <a:pathLst>
                <a:path w="1309225" h="152400">
                  <a:moveTo>
                    <a:pt x="0" y="0"/>
                  </a:moveTo>
                  <a:lnTo>
                    <a:pt x="1309225" y="0"/>
                  </a:lnTo>
                  <a:lnTo>
                    <a:pt x="1309225" y="152400"/>
                  </a:lnTo>
                  <a:lnTo>
                    <a:pt x="0" y="152400"/>
                  </a:lnTo>
                  <a:close/>
                </a:path>
              </a:pathLst>
            </a:custGeom>
            <a:solidFill>
              <a:srgbClr val="FFFFFF"/>
            </a:solidFill>
          </p:spPr>
        </p:sp>
      </p:grpSp>
      <p:sp>
        <p:nvSpPr>
          <p:cNvPr id="5" name="TextBox 5"/>
          <p:cNvSpPr txBox="1"/>
          <p:nvPr/>
        </p:nvSpPr>
        <p:spPr>
          <a:xfrm>
            <a:off x="660208" y="2982595"/>
            <a:ext cx="7336669" cy="3713480"/>
          </a:xfrm>
          <a:prstGeom prst="rect">
            <a:avLst/>
          </a:prstGeom>
        </p:spPr>
        <p:txBody>
          <a:bodyPr lIns="0" tIns="0" rIns="0" bIns="0" rtlCol="0" anchor="t">
            <a:spAutoFit/>
          </a:bodyPr>
          <a:lstStyle/>
          <a:p>
            <a:pPr>
              <a:lnSpc>
                <a:spcPts val="9760"/>
              </a:lnSpc>
            </a:pPr>
            <a:r>
              <a:rPr lang="en-US" sz="8000">
                <a:solidFill>
                  <a:srgbClr val="FFFFFF"/>
                </a:solidFill>
                <a:latin typeface="Open Sauce SemiBold Bold"/>
              </a:rPr>
              <a:t>Airline passenger satisfaction</a:t>
            </a:r>
          </a:p>
        </p:txBody>
      </p:sp>
      <p:pic>
        <p:nvPicPr>
          <p:cNvPr id="6" name="Picture 6"/>
          <p:cNvPicPr>
            <a:picLocks noChangeAspect="1"/>
          </p:cNvPicPr>
          <p:nvPr/>
        </p:nvPicPr>
        <p:blipFill>
          <a:blip r:embed="rId2"/>
          <a:srcRect/>
          <a:stretch>
            <a:fillRect/>
          </a:stretch>
        </p:blipFill>
        <p:spPr>
          <a:xfrm>
            <a:off x="8332596" y="-147325"/>
            <a:ext cx="15872476" cy="105816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20667" y="285750"/>
            <a:ext cx="9595835" cy="8669135"/>
          </a:xfrm>
          <a:prstGeom prst="rect">
            <a:avLst/>
          </a:prstGeom>
        </p:spPr>
      </p:pic>
      <p:pic>
        <p:nvPicPr>
          <p:cNvPr id="5" name="Picture 5"/>
          <p:cNvPicPr>
            <a:picLocks noChangeAspect="1"/>
          </p:cNvPicPr>
          <p:nvPr/>
        </p:nvPicPr>
        <p:blipFill>
          <a:blip r:embed="rId3"/>
          <a:srcRect t="1083" b="1083"/>
          <a:stretch>
            <a:fillRect/>
          </a:stretch>
        </p:blipFill>
        <p:spPr>
          <a:xfrm>
            <a:off x="10936992" y="593272"/>
            <a:ext cx="6817608" cy="8475200"/>
          </a:xfrm>
          <a:prstGeom prst="rect">
            <a:avLst/>
          </a:prstGeom>
        </p:spPr>
      </p:pic>
      <p:sp>
        <p:nvSpPr>
          <p:cNvPr id="6" name="TextBox 6"/>
          <p:cNvSpPr txBox="1"/>
          <p:nvPr/>
        </p:nvSpPr>
        <p:spPr>
          <a:xfrm>
            <a:off x="9753351" y="63664"/>
            <a:ext cx="8338096" cy="778643"/>
          </a:xfrm>
          <a:prstGeom prst="rect">
            <a:avLst/>
          </a:prstGeom>
        </p:spPr>
        <p:txBody>
          <a:bodyPr lIns="0" tIns="0" rIns="0" bIns="0" rtlCol="0" anchor="t">
            <a:spAutoFit/>
          </a:bodyPr>
          <a:lstStyle/>
          <a:p>
            <a:pPr algn="ctr">
              <a:lnSpc>
                <a:spcPts val="6174"/>
              </a:lnSpc>
              <a:spcBef>
                <a:spcPct val="0"/>
              </a:spcBef>
            </a:pPr>
            <a:r>
              <a:rPr lang="en-US" sz="5060" dirty="0">
                <a:solidFill>
                  <a:srgbClr val="2C5E74"/>
                </a:solidFill>
                <a:latin typeface="Times Neue Roman Bold"/>
              </a:rPr>
              <a:t>Correlation matrix</a:t>
            </a:r>
          </a:p>
        </p:txBody>
      </p:sp>
      <p:grpSp>
        <p:nvGrpSpPr>
          <p:cNvPr id="7" name="Group 7">
            <a:extLst>
              <a:ext uri="{FF2B5EF4-FFF2-40B4-BE49-F238E27FC236}">
                <a16:creationId xmlns:a16="http://schemas.microsoft.com/office/drawing/2014/main" id="{005114CF-7255-A988-4D85-1016CD1ACF25}"/>
              </a:ext>
            </a:extLst>
          </p:cNvPr>
          <p:cNvGrpSpPr/>
          <p:nvPr/>
        </p:nvGrpSpPr>
        <p:grpSpPr>
          <a:xfrm>
            <a:off x="0" y="10096500"/>
            <a:ext cx="5029200" cy="189828"/>
            <a:chOff x="0" y="0"/>
            <a:chExt cx="7856514" cy="152400"/>
          </a:xfrm>
        </p:grpSpPr>
        <p:sp>
          <p:nvSpPr>
            <p:cNvPr id="8" name="Freeform 8">
              <a:extLst>
                <a:ext uri="{FF2B5EF4-FFF2-40B4-BE49-F238E27FC236}">
                  <a16:creationId xmlns:a16="http://schemas.microsoft.com/office/drawing/2014/main" id="{C2B1D76F-9B81-D009-67B2-D9AE4AAA9DB9}"/>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9" name="Group 7">
            <a:extLst>
              <a:ext uri="{FF2B5EF4-FFF2-40B4-BE49-F238E27FC236}">
                <a16:creationId xmlns:a16="http://schemas.microsoft.com/office/drawing/2014/main" id="{67AF439F-CF39-FF6F-F472-FED8789213B2}"/>
              </a:ext>
            </a:extLst>
          </p:cNvPr>
          <p:cNvGrpSpPr/>
          <p:nvPr/>
        </p:nvGrpSpPr>
        <p:grpSpPr>
          <a:xfrm>
            <a:off x="0" y="9811422"/>
            <a:ext cx="9786008" cy="189828"/>
            <a:chOff x="0" y="0"/>
            <a:chExt cx="7856514" cy="152400"/>
          </a:xfrm>
        </p:grpSpPr>
        <p:sp>
          <p:nvSpPr>
            <p:cNvPr id="10" name="Freeform 8">
              <a:extLst>
                <a:ext uri="{FF2B5EF4-FFF2-40B4-BE49-F238E27FC236}">
                  <a16:creationId xmlns:a16="http://schemas.microsoft.com/office/drawing/2014/main" id="{36D7CBB0-9403-13BD-A9F0-76BB60C28144}"/>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1" name="Rectangle 10">
            <a:extLst>
              <a:ext uri="{FF2B5EF4-FFF2-40B4-BE49-F238E27FC236}">
                <a16:creationId xmlns:a16="http://schemas.microsoft.com/office/drawing/2014/main" id="{98030D4B-0E1C-B32E-1CFD-99043FD40870}"/>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FD1C3840-8437-0F7B-7358-6C408F06A632}"/>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Half Frame 12">
            <a:extLst>
              <a:ext uri="{FF2B5EF4-FFF2-40B4-BE49-F238E27FC236}">
                <a16:creationId xmlns:a16="http://schemas.microsoft.com/office/drawing/2014/main" id="{EFDFE54D-D0D1-EFF2-1EB0-8FE81B4CB7E8}"/>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6417001"/>
            <a:ext cx="16230600" cy="169519"/>
          </a:xfrm>
          <a:prstGeom prst="rect">
            <a:avLst/>
          </a:prstGeom>
          <a:solidFill>
            <a:srgbClr val="FFFFFF"/>
          </a:solidFill>
        </p:spPr>
      </p:sp>
      <p:sp>
        <p:nvSpPr>
          <p:cNvPr id="3" name="AutoShape 3"/>
          <p:cNvSpPr/>
          <p:nvPr/>
        </p:nvSpPr>
        <p:spPr>
          <a:xfrm>
            <a:off x="1028700" y="1814529"/>
            <a:ext cx="16230600" cy="169519"/>
          </a:xfrm>
          <a:prstGeom prst="rect">
            <a:avLst/>
          </a:prstGeom>
          <a:solidFill>
            <a:srgbClr val="FFFFFF"/>
          </a:solidFill>
        </p:spPr>
      </p:sp>
      <p:sp>
        <p:nvSpPr>
          <p:cNvPr id="5" name="TextBox 5"/>
          <p:cNvSpPr txBox="1"/>
          <p:nvPr/>
        </p:nvSpPr>
        <p:spPr>
          <a:xfrm>
            <a:off x="2984351" y="2587757"/>
            <a:ext cx="12319298" cy="3726405"/>
          </a:xfrm>
          <a:prstGeom prst="rect">
            <a:avLst/>
          </a:prstGeom>
        </p:spPr>
        <p:txBody>
          <a:bodyPr lIns="0" tIns="0" rIns="0" bIns="0" rtlCol="0" anchor="t">
            <a:spAutoFit/>
          </a:bodyPr>
          <a:lstStyle/>
          <a:p>
            <a:pPr algn="ctr">
              <a:lnSpc>
                <a:spcPts val="7320"/>
              </a:lnSpc>
              <a:spcBef>
                <a:spcPct val="0"/>
              </a:spcBef>
            </a:pPr>
            <a:r>
              <a:rPr lang="en-US" sz="6000" dirty="0">
                <a:solidFill>
                  <a:schemeClr val="accent5">
                    <a:lumMod val="50000"/>
                  </a:schemeClr>
                </a:solidFill>
                <a:latin typeface="Times Neue Roman Bold"/>
              </a:rPr>
              <a:t>EXPLORATORY DATA ANALYSIS</a:t>
            </a:r>
          </a:p>
          <a:p>
            <a:pPr algn="ctr">
              <a:lnSpc>
                <a:spcPts val="7320"/>
              </a:lnSpc>
              <a:spcBef>
                <a:spcPct val="0"/>
              </a:spcBef>
            </a:pPr>
            <a:endParaRPr lang="en-US" sz="6000" dirty="0">
              <a:solidFill>
                <a:srgbClr val="FFFFFF"/>
              </a:solidFill>
              <a:latin typeface="Times Neue Roman Bold"/>
            </a:endParaRPr>
          </a:p>
          <a:p>
            <a:pPr algn="ctr">
              <a:lnSpc>
                <a:spcPts val="7320"/>
              </a:lnSpc>
              <a:spcBef>
                <a:spcPct val="0"/>
              </a:spcBef>
            </a:pPr>
            <a:r>
              <a:rPr lang="en-US" sz="6000" dirty="0">
                <a:solidFill>
                  <a:schemeClr val="accent5">
                    <a:lumMod val="75000"/>
                  </a:schemeClr>
                </a:solidFill>
                <a:latin typeface="Times Neue Roman Bold"/>
              </a:rPr>
              <a:t>A passenger’s flight journey !</a:t>
            </a:r>
          </a:p>
        </p:txBody>
      </p:sp>
      <p:sp>
        <p:nvSpPr>
          <p:cNvPr id="6" name="Half Frame 5">
            <a:extLst>
              <a:ext uri="{FF2B5EF4-FFF2-40B4-BE49-F238E27FC236}">
                <a16:creationId xmlns:a16="http://schemas.microsoft.com/office/drawing/2014/main" id="{A180692D-6EEA-5F75-B17A-CAE23076B902}"/>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89182" y="999586"/>
            <a:ext cx="11755893" cy="596900"/>
          </a:xfrm>
          <a:prstGeom prst="rect">
            <a:avLst/>
          </a:prstGeom>
        </p:spPr>
        <p:txBody>
          <a:bodyPr lIns="0" tIns="0" rIns="0" bIns="0" rtlCol="0" anchor="t">
            <a:spAutoFit/>
          </a:bodyPr>
          <a:lstStyle/>
          <a:p>
            <a:pPr algn="ctr">
              <a:lnSpc>
                <a:spcPts val="4900"/>
              </a:lnSpc>
              <a:spcBef>
                <a:spcPct val="0"/>
              </a:spcBef>
            </a:pPr>
            <a:r>
              <a:rPr lang="en-US" sz="3500">
                <a:solidFill>
                  <a:srgbClr val="2C5E74"/>
                </a:solidFill>
                <a:latin typeface="Open Sauce SemiBold Bold"/>
              </a:rPr>
              <a:t>Analysis of satisfaction vs. Ease of online booking</a:t>
            </a:r>
          </a:p>
        </p:txBody>
      </p:sp>
      <p:grpSp>
        <p:nvGrpSpPr>
          <p:cNvPr id="3" name="Group 3"/>
          <p:cNvGrpSpPr/>
          <p:nvPr/>
        </p:nvGrpSpPr>
        <p:grpSpPr>
          <a:xfrm>
            <a:off x="1028700" y="1300838"/>
            <a:ext cx="2114225" cy="246106"/>
            <a:chOff x="0" y="0"/>
            <a:chExt cx="1309225" cy="152400"/>
          </a:xfrm>
        </p:grpSpPr>
        <p:sp>
          <p:nvSpPr>
            <p:cNvPr id="4" name="Freeform 4"/>
            <p:cNvSpPr/>
            <p:nvPr/>
          </p:nvSpPr>
          <p:spPr>
            <a:xfrm>
              <a:off x="0" y="0"/>
              <a:ext cx="1309225" cy="152400"/>
            </a:xfrm>
            <a:custGeom>
              <a:avLst/>
              <a:gdLst/>
              <a:ahLst/>
              <a:cxnLst/>
              <a:rect l="l" t="t" r="r" b="b"/>
              <a:pathLst>
                <a:path w="1309225" h="152400">
                  <a:moveTo>
                    <a:pt x="0" y="0"/>
                  </a:moveTo>
                  <a:lnTo>
                    <a:pt x="1309225" y="0"/>
                  </a:lnTo>
                  <a:lnTo>
                    <a:pt x="1309225" y="152400"/>
                  </a:lnTo>
                  <a:lnTo>
                    <a:pt x="0" y="152400"/>
                  </a:lnTo>
                  <a:close/>
                </a:path>
              </a:pathLst>
            </a:custGeom>
            <a:solidFill>
              <a:srgbClr val="2C5E74"/>
            </a:solidFill>
          </p:spPr>
        </p:sp>
      </p:grpSp>
      <p:grpSp>
        <p:nvGrpSpPr>
          <p:cNvPr id="5" name="Group 5"/>
          <p:cNvGrpSpPr/>
          <p:nvPr/>
        </p:nvGrpSpPr>
        <p:grpSpPr>
          <a:xfrm>
            <a:off x="15145075" y="1300850"/>
            <a:ext cx="2114225" cy="246106"/>
            <a:chOff x="0" y="0"/>
            <a:chExt cx="1309225" cy="152400"/>
          </a:xfrm>
        </p:grpSpPr>
        <p:sp>
          <p:nvSpPr>
            <p:cNvPr id="6" name="Freeform 6"/>
            <p:cNvSpPr/>
            <p:nvPr/>
          </p:nvSpPr>
          <p:spPr>
            <a:xfrm>
              <a:off x="0" y="0"/>
              <a:ext cx="1309225" cy="152400"/>
            </a:xfrm>
            <a:custGeom>
              <a:avLst/>
              <a:gdLst/>
              <a:ahLst/>
              <a:cxnLst/>
              <a:rect l="l" t="t" r="r" b="b"/>
              <a:pathLst>
                <a:path w="1309225" h="152400">
                  <a:moveTo>
                    <a:pt x="0" y="0"/>
                  </a:moveTo>
                  <a:lnTo>
                    <a:pt x="1309225" y="0"/>
                  </a:lnTo>
                  <a:lnTo>
                    <a:pt x="1309225" y="152400"/>
                  </a:lnTo>
                  <a:lnTo>
                    <a:pt x="0" y="152400"/>
                  </a:lnTo>
                  <a:close/>
                </a:path>
              </a:pathLst>
            </a:custGeom>
            <a:solidFill>
              <a:srgbClr val="2C5E74"/>
            </a:solidFill>
          </p:spPr>
        </p:sp>
      </p:grpSp>
      <p:pic>
        <p:nvPicPr>
          <p:cNvPr id="7" name="Picture 7"/>
          <p:cNvPicPr>
            <a:picLocks noChangeAspect="1"/>
          </p:cNvPicPr>
          <p:nvPr/>
        </p:nvPicPr>
        <p:blipFill>
          <a:blip r:embed="rId2"/>
          <a:srcRect/>
          <a:stretch>
            <a:fillRect/>
          </a:stretch>
        </p:blipFill>
        <p:spPr>
          <a:xfrm>
            <a:off x="10172700" y="4769424"/>
            <a:ext cx="7778196" cy="3209529"/>
          </a:xfrm>
          <a:prstGeom prst="rect">
            <a:avLst/>
          </a:prstGeom>
        </p:spPr>
      </p:pic>
      <p:pic>
        <p:nvPicPr>
          <p:cNvPr id="8" name="Picture 8"/>
          <p:cNvPicPr>
            <a:picLocks noChangeAspect="1"/>
          </p:cNvPicPr>
          <p:nvPr/>
        </p:nvPicPr>
        <p:blipFill>
          <a:blip r:embed="rId3"/>
          <a:srcRect/>
          <a:stretch>
            <a:fillRect/>
          </a:stretch>
        </p:blipFill>
        <p:spPr>
          <a:xfrm>
            <a:off x="709155" y="3001438"/>
            <a:ext cx="9295091" cy="6053726"/>
          </a:xfrm>
          <a:prstGeom prst="rect">
            <a:avLst/>
          </a:prstGeom>
        </p:spPr>
      </p:pic>
      <p:sp>
        <p:nvSpPr>
          <p:cNvPr id="9" name="TextBox 9"/>
          <p:cNvSpPr txBox="1"/>
          <p:nvPr/>
        </p:nvSpPr>
        <p:spPr>
          <a:xfrm>
            <a:off x="1028700" y="1936262"/>
            <a:ext cx="12903696" cy="496697"/>
          </a:xfrm>
          <a:prstGeom prst="rect">
            <a:avLst/>
          </a:prstGeom>
        </p:spPr>
        <p:txBody>
          <a:bodyPr lIns="0" tIns="0" rIns="0" bIns="0" rtlCol="0" anchor="t">
            <a:spAutoFit/>
          </a:bodyPr>
          <a:lstStyle/>
          <a:p>
            <a:pPr algn="ctr">
              <a:lnSpc>
                <a:spcPts val="3904"/>
              </a:lnSpc>
              <a:spcBef>
                <a:spcPct val="0"/>
              </a:spcBef>
            </a:pPr>
            <a:r>
              <a:rPr lang="en-US" sz="3200">
                <a:solidFill>
                  <a:srgbClr val="FF1616"/>
                </a:solidFill>
                <a:latin typeface="Times Neue Roman Bold"/>
              </a:rPr>
              <a:t>How does satisfaction among age groups vary with ease of online booking?</a:t>
            </a:r>
          </a:p>
        </p:txBody>
      </p:sp>
      <p:grpSp>
        <p:nvGrpSpPr>
          <p:cNvPr id="10" name="Group 7">
            <a:extLst>
              <a:ext uri="{FF2B5EF4-FFF2-40B4-BE49-F238E27FC236}">
                <a16:creationId xmlns:a16="http://schemas.microsoft.com/office/drawing/2014/main" id="{F0770F24-D6AF-A000-75B2-7341147260D9}"/>
              </a:ext>
            </a:extLst>
          </p:cNvPr>
          <p:cNvGrpSpPr/>
          <p:nvPr/>
        </p:nvGrpSpPr>
        <p:grpSpPr>
          <a:xfrm>
            <a:off x="0" y="10096500"/>
            <a:ext cx="5029200" cy="189828"/>
            <a:chOff x="0" y="0"/>
            <a:chExt cx="7856514" cy="152400"/>
          </a:xfrm>
        </p:grpSpPr>
        <p:sp>
          <p:nvSpPr>
            <p:cNvPr id="11" name="Freeform 8">
              <a:extLst>
                <a:ext uri="{FF2B5EF4-FFF2-40B4-BE49-F238E27FC236}">
                  <a16:creationId xmlns:a16="http://schemas.microsoft.com/office/drawing/2014/main" id="{80E18480-2D3B-6497-88BC-191FEC9AEC9A}"/>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12" name="Group 7">
            <a:extLst>
              <a:ext uri="{FF2B5EF4-FFF2-40B4-BE49-F238E27FC236}">
                <a16:creationId xmlns:a16="http://schemas.microsoft.com/office/drawing/2014/main" id="{CCEBA487-F6EE-B1F7-928E-81C933A914ED}"/>
              </a:ext>
            </a:extLst>
          </p:cNvPr>
          <p:cNvGrpSpPr/>
          <p:nvPr/>
        </p:nvGrpSpPr>
        <p:grpSpPr>
          <a:xfrm>
            <a:off x="0" y="9811422"/>
            <a:ext cx="9786008" cy="189828"/>
            <a:chOff x="0" y="0"/>
            <a:chExt cx="7856514" cy="152400"/>
          </a:xfrm>
        </p:grpSpPr>
        <p:sp>
          <p:nvSpPr>
            <p:cNvPr id="13" name="Freeform 8">
              <a:extLst>
                <a:ext uri="{FF2B5EF4-FFF2-40B4-BE49-F238E27FC236}">
                  <a16:creationId xmlns:a16="http://schemas.microsoft.com/office/drawing/2014/main" id="{18A1862C-C360-346D-D24D-EC33945932E3}"/>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4" name="Rectangle 13">
            <a:extLst>
              <a:ext uri="{FF2B5EF4-FFF2-40B4-BE49-F238E27FC236}">
                <a16:creationId xmlns:a16="http://schemas.microsoft.com/office/drawing/2014/main" id="{7BEBA469-8641-D42E-EEA2-C0C2860FF590}"/>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378A9D70-C3FE-6148-0DA2-7D630B98BF48}"/>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t="2209" b="2209"/>
          <a:stretch>
            <a:fillRect/>
          </a:stretch>
        </p:blipFill>
        <p:spPr>
          <a:xfrm>
            <a:off x="768462" y="495300"/>
            <a:ext cx="9286970" cy="8738683"/>
          </a:xfrm>
          <a:prstGeom prst="rect">
            <a:avLst/>
          </a:prstGeom>
        </p:spPr>
      </p:pic>
      <p:pic>
        <p:nvPicPr>
          <p:cNvPr id="5" name="Picture 5"/>
          <p:cNvPicPr>
            <a:picLocks noChangeAspect="1"/>
          </p:cNvPicPr>
          <p:nvPr/>
        </p:nvPicPr>
        <p:blipFill>
          <a:blip r:embed="rId3"/>
          <a:srcRect/>
          <a:stretch>
            <a:fillRect/>
          </a:stretch>
        </p:blipFill>
        <p:spPr>
          <a:xfrm>
            <a:off x="10283194" y="1818477"/>
            <a:ext cx="7699758" cy="5289399"/>
          </a:xfrm>
          <a:prstGeom prst="rect">
            <a:avLst/>
          </a:prstGeom>
        </p:spPr>
      </p:pic>
      <p:grpSp>
        <p:nvGrpSpPr>
          <p:cNvPr id="6" name="Group 7">
            <a:extLst>
              <a:ext uri="{FF2B5EF4-FFF2-40B4-BE49-F238E27FC236}">
                <a16:creationId xmlns:a16="http://schemas.microsoft.com/office/drawing/2014/main" id="{6BD936D2-6C67-51DF-C0DA-7D69DB71D8F8}"/>
              </a:ext>
            </a:extLst>
          </p:cNvPr>
          <p:cNvGrpSpPr/>
          <p:nvPr/>
        </p:nvGrpSpPr>
        <p:grpSpPr>
          <a:xfrm>
            <a:off x="0" y="10096500"/>
            <a:ext cx="5029200" cy="189828"/>
            <a:chOff x="0" y="0"/>
            <a:chExt cx="7856514" cy="152400"/>
          </a:xfrm>
        </p:grpSpPr>
        <p:sp>
          <p:nvSpPr>
            <p:cNvPr id="7" name="Freeform 8">
              <a:extLst>
                <a:ext uri="{FF2B5EF4-FFF2-40B4-BE49-F238E27FC236}">
                  <a16:creationId xmlns:a16="http://schemas.microsoft.com/office/drawing/2014/main" id="{2F0ED568-98F4-C594-268C-33D241F4355D}"/>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8" name="Group 7">
            <a:extLst>
              <a:ext uri="{FF2B5EF4-FFF2-40B4-BE49-F238E27FC236}">
                <a16:creationId xmlns:a16="http://schemas.microsoft.com/office/drawing/2014/main" id="{01634F89-E18D-6079-35F1-0FD12151EC69}"/>
              </a:ext>
            </a:extLst>
          </p:cNvPr>
          <p:cNvGrpSpPr/>
          <p:nvPr/>
        </p:nvGrpSpPr>
        <p:grpSpPr>
          <a:xfrm>
            <a:off x="0" y="9811422"/>
            <a:ext cx="9786008" cy="189828"/>
            <a:chOff x="0" y="0"/>
            <a:chExt cx="7856514" cy="152400"/>
          </a:xfrm>
        </p:grpSpPr>
        <p:sp>
          <p:nvSpPr>
            <p:cNvPr id="9" name="Freeform 8">
              <a:extLst>
                <a:ext uri="{FF2B5EF4-FFF2-40B4-BE49-F238E27FC236}">
                  <a16:creationId xmlns:a16="http://schemas.microsoft.com/office/drawing/2014/main" id="{411B0C1C-D3DF-75D6-BB5A-319D6207E3D2}"/>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0" name="Rectangle 9">
            <a:extLst>
              <a:ext uri="{FF2B5EF4-FFF2-40B4-BE49-F238E27FC236}">
                <a16:creationId xmlns:a16="http://schemas.microsoft.com/office/drawing/2014/main" id="{A35C5BB7-9088-64CA-687B-757338FF6683}"/>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1D7C7E65-3582-F3B7-7D28-6324043CB47F}"/>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Half Frame 11">
            <a:extLst>
              <a:ext uri="{FF2B5EF4-FFF2-40B4-BE49-F238E27FC236}">
                <a16:creationId xmlns:a16="http://schemas.microsoft.com/office/drawing/2014/main" id="{3AC8EBEB-F1DE-3045-2A38-FC09F14EF1B4}"/>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89182" y="999586"/>
            <a:ext cx="11755893" cy="596900"/>
          </a:xfrm>
          <a:prstGeom prst="rect">
            <a:avLst/>
          </a:prstGeom>
        </p:spPr>
        <p:txBody>
          <a:bodyPr lIns="0" tIns="0" rIns="0" bIns="0" rtlCol="0" anchor="t">
            <a:spAutoFit/>
          </a:bodyPr>
          <a:lstStyle/>
          <a:p>
            <a:pPr algn="ctr">
              <a:lnSpc>
                <a:spcPts val="4900"/>
              </a:lnSpc>
              <a:spcBef>
                <a:spcPct val="0"/>
              </a:spcBef>
            </a:pPr>
            <a:r>
              <a:rPr lang="en-US" sz="3500">
                <a:solidFill>
                  <a:srgbClr val="2C5E74"/>
                </a:solidFill>
                <a:latin typeface="Open Sauce SemiBold Bold"/>
              </a:rPr>
              <a:t>Analysis of satisfaction vs. Check in service</a:t>
            </a:r>
          </a:p>
        </p:txBody>
      </p:sp>
      <p:sp>
        <p:nvSpPr>
          <p:cNvPr id="7" name="TextBox 7"/>
          <p:cNvSpPr txBox="1"/>
          <p:nvPr/>
        </p:nvSpPr>
        <p:spPr>
          <a:xfrm>
            <a:off x="1028700" y="1800236"/>
            <a:ext cx="10629900" cy="496697"/>
          </a:xfrm>
          <a:prstGeom prst="rect">
            <a:avLst/>
          </a:prstGeom>
        </p:spPr>
        <p:txBody>
          <a:bodyPr wrap="square" lIns="0" tIns="0" rIns="0" bIns="0" rtlCol="0" anchor="t">
            <a:spAutoFit/>
          </a:bodyPr>
          <a:lstStyle/>
          <a:p>
            <a:pPr algn="ctr">
              <a:lnSpc>
                <a:spcPts val="3904"/>
              </a:lnSpc>
              <a:spcBef>
                <a:spcPct val="0"/>
              </a:spcBef>
            </a:pPr>
            <a:r>
              <a:rPr lang="en-US" sz="3200" dirty="0">
                <a:solidFill>
                  <a:srgbClr val="FF1616"/>
                </a:solidFill>
                <a:latin typeface="Times Neue Roman Bold"/>
              </a:rPr>
              <a:t>How does satisfaction vary with check-in service?</a:t>
            </a:r>
          </a:p>
        </p:txBody>
      </p:sp>
      <p:sp>
        <p:nvSpPr>
          <p:cNvPr id="8" name="TextBox 8"/>
          <p:cNvSpPr txBox="1"/>
          <p:nvPr/>
        </p:nvSpPr>
        <p:spPr>
          <a:xfrm>
            <a:off x="1028700" y="2466317"/>
            <a:ext cx="15582900" cy="490199"/>
          </a:xfrm>
          <a:prstGeom prst="rect">
            <a:avLst/>
          </a:prstGeom>
        </p:spPr>
        <p:txBody>
          <a:bodyPr wrap="square" lIns="0" tIns="0" rIns="0" bIns="0" rtlCol="0" anchor="t">
            <a:spAutoFit/>
          </a:bodyPr>
          <a:lstStyle/>
          <a:p>
            <a:pPr algn="ctr">
              <a:lnSpc>
                <a:spcPts val="3904"/>
              </a:lnSpc>
              <a:spcBef>
                <a:spcPct val="0"/>
              </a:spcBef>
            </a:pPr>
            <a:r>
              <a:rPr lang="en-US" sz="3200" dirty="0">
                <a:solidFill>
                  <a:srgbClr val="2C5E74"/>
                </a:solidFill>
                <a:latin typeface="Times Neue Roman Bold"/>
              </a:rPr>
              <a:t>We map the Check-in service vs Satisfaction, Gender, Customer Type and Class.</a:t>
            </a:r>
          </a:p>
        </p:txBody>
      </p:sp>
      <p:pic>
        <p:nvPicPr>
          <p:cNvPr id="9" name="Picture 9"/>
          <p:cNvPicPr>
            <a:picLocks noChangeAspect="1"/>
          </p:cNvPicPr>
          <p:nvPr/>
        </p:nvPicPr>
        <p:blipFill>
          <a:blip r:embed="rId2"/>
          <a:srcRect r="2465"/>
          <a:stretch>
            <a:fillRect/>
          </a:stretch>
        </p:blipFill>
        <p:spPr>
          <a:xfrm>
            <a:off x="2910575" y="3099004"/>
            <a:ext cx="12466850" cy="6365725"/>
          </a:xfrm>
          <a:prstGeom prst="rect">
            <a:avLst/>
          </a:prstGeom>
        </p:spPr>
      </p:pic>
      <p:grpSp>
        <p:nvGrpSpPr>
          <p:cNvPr id="10" name="Group 7">
            <a:extLst>
              <a:ext uri="{FF2B5EF4-FFF2-40B4-BE49-F238E27FC236}">
                <a16:creationId xmlns:a16="http://schemas.microsoft.com/office/drawing/2014/main" id="{FEEFB25A-DEE5-15A1-8BE5-0BBCA29BD1ED}"/>
              </a:ext>
            </a:extLst>
          </p:cNvPr>
          <p:cNvGrpSpPr/>
          <p:nvPr/>
        </p:nvGrpSpPr>
        <p:grpSpPr>
          <a:xfrm>
            <a:off x="0" y="10096500"/>
            <a:ext cx="5029200" cy="189828"/>
            <a:chOff x="0" y="0"/>
            <a:chExt cx="7856514" cy="152400"/>
          </a:xfrm>
        </p:grpSpPr>
        <p:sp>
          <p:nvSpPr>
            <p:cNvPr id="11" name="Freeform 8">
              <a:extLst>
                <a:ext uri="{FF2B5EF4-FFF2-40B4-BE49-F238E27FC236}">
                  <a16:creationId xmlns:a16="http://schemas.microsoft.com/office/drawing/2014/main" id="{AB837AE6-7D61-075C-00BF-DD3523081595}"/>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12" name="Group 7">
            <a:extLst>
              <a:ext uri="{FF2B5EF4-FFF2-40B4-BE49-F238E27FC236}">
                <a16:creationId xmlns:a16="http://schemas.microsoft.com/office/drawing/2014/main" id="{5E979C69-C946-B244-61AF-0C11C46980F7}"/>
              </a:ext>
            </a:extLst>
          </p:cNvPr>
          <p:cNvGrpSpPr/>
          <p:nvPr/>
        </p:nvGrpSpPr>
        <p:grpSpPr>
          <a:xfrm>
            <a:off x="0" y="9811422"/>
            <a:ext cx="9786008" cy="189828"/>
            <a:chOff x="0" y="0"/>
            <a:chExt cx="7856514" cy="152400"/>
          </a:xfrm>
        </p:grpSpPr>
        <p:sp>
          <p:nvSpPr>
            <p:cNvPr id="13" name="Freeform 8">
              <a:extLst>
                <a:ext uri="{FF2B5EF4-FFF2-40B4-BE49-F238E27FC236}">
                  <a16:creationId xmlns:a16="http://schemas.microsoft.com/office/drawing/2014/main" id="{466A7393-85DF-FCC8-79A0-2693040F182E}"/>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4" name="Rectangle 13">
            <a:extLst>
              <a:ext uri="{FF2B5EF4-FFF2-40B4-BE49-F238E27FC236}">
                <a16:creationId xmlns:a16="http://schemas.microsoft.com/office/drawing/2014/main" id="{929167E7-EE24-28C3-22A7-BD52FE13816D}"/>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B0B8771B-8359-8282-1B86-3DD7295B4775}"/>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Half Frame 15">
            <a:extLst>
              <a:ext uri="{FF2B5EF4-FFF2-40B4-BE49-F238E27FC236}">
                <a16:creationId xmlns:a16="http://schemas.microsoft.com/office/drawing/2014/main" id="{904F441F-E1A7-3228-3046-3A5EDE41F34F}"/>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783176" y="1028700"/>
            <a:ext cx="16721647" cy="8229600"/>
          </a:xfrm>
          <a:prstGeom prst="rect">
            <a:avLst/>
          </a:prstGeom>
        </p:spPr>
      </p:pic>
      <p:grpSp>
        <p:nvGrpSpPr>
          <p:cNvPr id="5" name="Group 7">
            <a:extLst>
              <a:ext uri="{FF2B5EF4-FFF2-40B4-BE49-F238E27FC236}">
                <a16:creationId xmlns:a16="http://schemas.microsoft.com/office/drawing/2014/main" id="{2C3EA673-FC5B-DCD1-A6AB-D4980EB87A31}"/>
              </a:ext>
            </a:extLst>
          </p:cNvPr>
          <p:cNvGrpSpPr/>
          <p:nvPr/>
        </p:nvGrpSpPr>
        <p:grpSpPr>
          <a:xfrm>
            <a:off x="0" y="10096500"/>
            <a:ext cx="5029200" cy="189828"/>
            <a:chOff x="0" y="0"/>
            <a:chExt cx="7856514" cy="152400"/>
          </a:xfrm>
        </p:grpSpPr>
        <p:sp>
          <p:nvSpPr>
            <p:cNvPr id="6" name="Freeform 8">
              <a:extLst>
                <a:ext uri="{FF2B5EF4-FFF2-40B4-BE49-F238E27FC236}">
                  <a16:creationId xmlns:a16="http://schemas.microsoft.com/office/drawing/2014/main" id="{FD84B791-1EED-B20F-2A44-4146E8F8B758}"/>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7" name="Group 7">
            <a:extLst>
              <a:ext uri="{FF2B5EF4-FFF2-40B4-BE49-F238E27FC236}">
                <a16:creationId xmlns:a16="http://schemas.microsoft.com/office/drawing/2014/main" id="{3CCA7686-9CCF-3799-E07D-100556CBCBB1}"/>
              </a:ext>
            </a:extLst>
          </p:cNvPr>
          <p:cNvGrpSpPr/>
          <p:nvPr/>
        </p:nvGrpSpPr>
        <p:grpSpPr>
          <a:xfrm>
            <a:off x="0" y="9811422"/>
            <a:ext cx="9786008" cy="189828"/>
            <a:chOff x="0" y="0"/>
            <a:chExt cx="7856514" cy="152400"/>
          </a:xfrm>
        </p:grpSpPr>
        <p:sp>
          <p:nvSpPr>
            <p:cNvPr id="8" name="Freeform 8">
              <a:extLst>
                <a:ext uri="{FF2B5EF4-FFF2-40B4-BE49-F238E27FC236}">
                  <a16:creationId xmlns:a16="http://schemas.microsoft.com/office/drawing/2014/main" id="{A5C1A82B-69A2-D064-347F-075C5D4825BE}"/>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9" name="Rectangle 8">
            <a:extLst>
              <a:ext uri="{FF2B5EF4-FFF2-40B4-BE49-F238E27FC236}">
                <a16:creationId xmlns:a16="http://schemas.microsoft.com/office/drawing/2014/main" id="{E3FB4693-1D29-24A4-DF20-C1847EBC847C}"/>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3D18A8FC-2C67-7BFC-1584-5368D150906B}"/>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Half Frame 10">
            <a:extLst>
              <a:ext uri="{FF2B5EF4-FFF2-40B4-BE49-F238E27FC236}">
                <a16:creationId xmlns:a16="http://schemas.microsoft.com/office/drawing/2014/main" id="{2D7B0102-BB6A-119C-32EE-593F62BA2ECB}"/>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904763" y="1028700"/>
            <a:ext cx="16120400" cy="8050773"/>
          </a:xfrm>
          <a:prstGeom prst="rect">
            <a:avLst/>
          </a:prstGeom>
        </p:spPr>
      </p:pic>
      <p:grpSp>
        <p:nvGrpSpPr>
          <p:cNvPr id="5" name="Group 7">
            <a:extLst>
              <a:ext uri="{FF2B5EF4-FFF2-40B4-BE49-F238E27FC236}">
                <a16:creationId xmlns:a16="http://schemas.microsoft.com/office/drawing/2014/main" id="{090C2177-D934-8C24-CD71-27C68CFE7BA8}"/>
              </a:ext>
            </a:extLst>
          </p:cNvPr>
          <p:cNvGrpSpPr/>
          <p:nvPr/>
        </p:nvGrpSpPr>
        <p:grpSpPr>
          <a:xfrm>
            <a:off x="0" y="10096500"/>
            <a:ext cx="5029200" cy="189828"/>
            <a:chOff x="0" y="0"/>
            <a:chExt cx="7856514" cy="152400"/>
          </a:xfrm>
        </p:grpSpPr>
        <p:sp>
          <p:nvSpPr>
            <p:cNvPr id="6" name="Freeform 8">
              <a:extLst>
                <a:ext uri="{FF2B5EF4-FFF2-40B4-BE49-F238E27FC236}">
                  <a16:creationId xmlns:a16="http://schemas.microsoft.com/office/drawing/2014/main" id="{B3A37ED8-424A-53D3-5AB0-73829CBDCC50}"/>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7" name="Group 7">
            <a:extLst>
              <a:ext uri="{FF2B5EF4-FFF2-40B4-BE49-F238E27FC236}">
                <a16:creationId xmlns:a16="http://schemas.microsoft.com/office/drawing/2014/main" id="{FD9E3419-9119-0A4C-8833-386071CDDC95}"/>
              </a:ext>
            </a:extLst>
          </p:cNvPr>
          <p:cNvGrpSpPr/>
          <p:nvPr/>
        </p:nvGrpSpPr>
        <p:grpSpPr>
          <a:xfrm>
            <a:off x="0" y="9811422"/>
            <a:ext cx="9786008" cy="189828"/>
            <a:chOff x="0" y="0"/>
            <a:chExt cx="7856514" cy="152400"/>
          </a:xfrm>
        </p:grpSpPr>
        <p:sp>
          <p:nvSpPr>
            <p:cNvPr id="8" name="Freeform 8">
              <a:extLst>
                <a:ext uri="{FF2B5EF4-FFF2-40B4-BE49-F238E27FC236}">
                  <a16:creationId xmlns:a16="http://schemas.microsoft.com/office/drawing/2014/main" id="{0A0B6D7D-7F32-D9CC-6ABA-3B65D9B6FDD7}"/>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9" name="Rectangle 8">
            <a:extLst>
              <a:ext uri="{FF2B5EF4-FFF2-40B4-BE49-F238E27FC236}">
                <a16:creationId xmlns:a16="http://schemas.microsoft.com/office/drawing/2014/main" id="{2C9E0824-326E-101D-A690-472479E8C304}"/>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C8AE0DE-F80E-CE7A-3C32-AA0060CD5699}"/>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72794" y="488533"/>
            <a:ext cx="14626427" cy="574453"/>
          </a:xfrm>
          <a:prstGeom prst="rect">
            <a:avLst/>
          </a:prstGeom>
        </p:spPr>
        <p:txBody>
          <a:bodyPr wrap="square" lIns="0" tIns="0" rIns="0" bIns="0" rtlCol="0" anchor="t">
            <a:spAutoFit/>
          </a:bodyPr>
          <a:lstStyle/>
          <a:p>
            <a:pPr algn="ctr">
              <a:lnSpc>
                <a:spcPts val="4900"/>
              </a:lnSpc>
              <a:spcBef>
                <a:spcPct val="0"/>
              </a:spcBef>
            </a:pPr>
            <a:r>
              <a:rPr lang="en-US" sz="3500" dirty="0">
                <a:solidFill>
                  <a:srgbClr val="2C5E74"/>
                </a:solidFill>
                <a:latin typeface="Open Sauce SemiBold Bold"/>
              </a:rPr>
              <a:t>Analysis of satisfaction vs. Baggage Handling and gate location</a:t>
            </a:r>
          </a:p>
        </p:txBody>
      </p:sp>
      <p:pic>
        <p:nvPicPr>
          <p:cNvPr id="7" name="Picture 7"/>
          <p:cNvPicPr>
            <a:picLocks noChangeAspect="1"/>
          </p:cNvPicPr>
          <p:nvPr/>
        </p:nvPicPr>
        <p:blipFill>
          <a:blip r:embed="rId2"/>
          <a:srcRect/>
          <a:stretch>
            <a:fillRect/>
          </a:stretch>
        </p:blipFill>
        <p:spPr>
          <a:xfrm>
            <a:off x="3229979" y="2247900"/>
            <a:ext cx="11882439" cy="7186959"/>
          </a:xfrm>
          <a:prstGeom prst="rect">
            <a:avLst/>
          </a:prstGeom>
        </p:spPr>
      </p:pic>
      <p:sp>
        <p:nvSpPr>
          <p:cNvPr id="8" name="TextBox 8"/>
          <p:cNvSpPr txBox="1"/>
          <p:nvPr/>
        </p:nvSpPr>
        <p:spPr>
          <a:xfrm>
            <a:off x="266948" y="1546944"/>
            <a:ext cx="15442612" cy="496697"/>
          </a:xfrm>
          <a:prstGeom prst="rect">
            <a:avLst/>
          </a:prstGeom>
        </p:spPr>
        <p:txBody>
          <a:bodyPr lIns="0" tIns="0" rIns="0" bIns="0" rtlCol="0" anchor="t">
            <a:spAutoFit/>
          </a:bodyPr>
          <a:lstStyle/>
          <a:p>
            <a:pPr algn="ctr">
              <a:lnSpc>
                <a:spcPts val="3904"/>
              </a:lnSpc>
              <a:spcBef>
                <a:spcPct val="0"/>
              </a:spcBef>
            </a:pPr>
            <a:r>
              <a:rPr lang="en-US" sz="3200" dirty="0">
                <a:solidFill>
                  <a:srgbClr val="FF1616"/>
                </a:solidFill>
                <a:latin typeface="Times Neue Roman Bold"/>
              </a:rPr>
              <a:t>How does satisfaction vary baggage handling and gate location?</a:t>
            </a:r>
          </a:p>
        </p:txBody>
      </p:sp>
      <p:grpSp>
        <p:nvGrpSpPr>
          <p:cNvPr id="9" name="Group 7">
            <a:extLst>
              <a:ext uri="{FF2B5EF4-FFF2-40B4-BE49-F238E27FC236}">
                <a16:creationId xmlns:a16="http://schemas.microsoft.com/office/drawing/2014/main" id="{D3340EDC-ADF0-96FE-CC3C-395B867A72F1}"/>
              </a:ext>
            </a:extLst>
          </p:cNvPr>
          <p:cNvGrpSpPr/>
          <p:nvPr/>
        </p:nvGrpSpPr>
        <p:grpSpPr>
          <a:xfrm>
            <a:off x="0" y="10096500"/>
            <a:ext cx="5029200" cy="189828"/>
            <a:chOff x="0" y="0"/>
            <a:chExt cx="7856514" cy="152400"/>
          </a:xfrm>
        </p:grpSpPr>
        <p:sp>
          <p:nvSpPr>
            <p:cNvPr id="10" name="Freeform 8">
              <a:extLst>
                <a:ext uri="{FF2B5EF4-FFF2-40B4-BE49-F238E27FC236}">
                  <a16:creationId xmlns:a16="http://schemas.microsoft.com/office/drawing/2014/main" id="{38C2A77E-95C6-43DF-36E2-36B131C79658}"/>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11" name="Group 7">
            <a:extLst>
              <a:ext uri="{FF2B5EF4-FFF2-40B4-BE49-F238E27FC236}">
                <a16:creationId xmlns:a16="http://schemas.microsoft.com/office/drawing/2014/main" id="{7F5C1C07-1935-AF5F-E2B9-D86C054B6EA6}"/>
              </a:ext>
            </a:extLst>
          </p:cNvPr>
          <p:cNvGrpSpPr/>
          <p:nvPr/>
        </p:nvGrpSpPr>
        <p:grpSpPr>
          <a:xfrm>
            <a:off x="0" y="9811422"/>
            <a:ext cx="9786008" cy="189828"/>
            <a:chOff x="0" y="0"/>
            <a:chExt cx="7856514" cy="152400"/>
          </a:xfrm>
        </p:grpSpPr>
        <p:sp>
          <p:nvSpPr>
            <p:cNvPr id="12" name="Freeform 8">
              <a:extLst>
                <a:ext uri="{FF2B5EF4-FFF2-40B4-BE49-F238E27FC236}">
                  <a16:creationId xmlns:a16="http://schemas.microsoft.com/office/drawing/2014/main" id="{F752E03F-DC53-6E0D-4A10-EFA26ECD65DC}"/>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3" name="Rectangle 12">
            <a:extLst>
              <a:ext uri="{FF2B5EF4-FFF2-40B4-BE49-F238E27FC236}">
                <a16:creationId xmlns:a16="http://schemas.microsoft.com/office/drawing/2014/main" id="{706AF17D-1BC6-E17B-66F1-0ADEB62024AB}"/>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A74E8B5A-1C5F-6D32-CD25-9522A26E7090}"/>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Half Frame 14">
            <a:extLst>
              <a:ext uri="{FF2B5EF4-FFF2-40B4-BE49-F238E27FC236}">
                <a16:creationId xmlns:a16="http://schemas.microsoft.com/office/drawing/2014/main" id="{5CC1048C-9036-803C-6B85-56EC8755B3FB}"/>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l="1116" r="1116"/>
          <a:stretch>
            <a:fillRect/>
          </a:stretch>
        </p:blipFill>
        <p:spPr>
          <a:xfrm>
            <a:off x="672108" y="1626815"/>
            <a:ext cx="17484487" cy="6564685"/>
          </a:xfrm>
          <a:prstGeom prst="rect">
            <a:avLst/>
          </a:prstGeom>
        </p:spPr>
      </p:pic>
      <p:grpSp>
        <p:nvGrpSpPr>
          <p:cNvPr id="5" name="Group 7">
            <a:extLst>
              <a:ext uri="{FF2B5EF4-FFF2-40B4-BE49-F238E27FC236}">
                <a16:creationId xmlns:a16="http://schemas.microsoft.com/office/drawing/2014/main" id="{113B42DD-D490-72A1-ADC9-791B6196F92F}"/>
              </a:ext>
            </a:extLst>
          </p:cNvPr>
          <p:cNvGrpSpPr/>
          <p:nvPr/>
        </p:nvGrpSpPr>
        <p:grpSpPr>
          <a:xfrm>
            <a:off x="0" y="10096500"/>
            <a:ext cx="5029200" cy="189828"/>
            <a:chOff x="0" y="0"/>
            <a:chExt cx="7856514" cy="152400"/>
          </a:xfrm>
        </p:grpSpPr>
        <p:sp>
          <p:nvSpPr>
            <p:cNvPr id="6" name="Freeform 8">
              <a:extLst>
                <a:ext uri="{FF2B5EF4-FFF2-40B4-BE49-F238E27FC236}">
                  <a16:creationId xmlns:a16="http://schemas.microsoft.com/office/drawing/2014/main" id="{939698E6-8831-F044-B6F8-95E5F91B1712}"/>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7" name="Group 7">
            <a:extLst>
              <a:ext uri="{FF2B5EF4-FFF2-40B4-BE49-F238E27FC236}">
                <a16:creationId xmlns:a16="http://schemas.microsoft.com/office/drawing/2014/main" id="{D82A1DA8-6665-DCE2-DB3D-F3C244AF0C90}"/>
              </a:ext>
            </a:extLst>
          </p:cNvPr>
          <p:cNvGrpSpPr/>
          <p:nvPr/>
        </p:nvGrpSpPr>
        <p:grpSpPr>
          <a:xfrm>
            <a:off x="0" y="9811422"/>
            <a:ext cx="9786008" cy="189828"/>
            <a:chOff x="0" y="0"/>
            <a:chExt cx="7856514" cy="152400"/>
          </a:xfrm>
        </p:grpSpPr>
        <p:sp>
          <p:nvSpPr>
            <p:cNvPr id="8" name="Freeform 8">
              <a:extLst>
                <a:ext uri="{FF2B5EF4-FFF2-40B4-BE49-F238E27FC236}">
                  <a16:creationId xmlns:a16="http://schemas.microsoft.com/office/drawing/2014/main" id="{0860F2DA-8062-F668-B82F-313B4783F4B6}"/>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9" name="Rectangle 8">
            <a:extLst>
              <a:ext uri="{FF2B5EF4-FFF2-40B4-BE49-F238E27FC236}">
                <a16:creationId xmlns:a16="http://schemas.microsoft.com/office/drawing/2014/main" id="{1DA396BF-8302-A5CF-38BF-2A09A9EDC585}"/>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1AAD0DC8-B524-DF4F-2A32-7AC58DFEFDD2}"/>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2">
            <a:extLst>
              <a:ext uri="{FF2B5EF4-FFF2-40B4-BE49-F238E27FC236}">
                <a16:creationId xmlns:a16="http://schemas.microsoft.com/office/drawing/2014/main" id="{95AE6CD1-906B-5D28-F458-2A071ACBC97E}"/>
              </a:ext>
            </a:extLst>
          </p:cNvPr>
          <p:cNvSpPr txBox="1"/>
          <p:nvPr/>
        </p:nvSpPr>
        <p:spPr>
          <a:xfrm>
            <a:off x="2472794" y="488533"/>
            <a:ext cx="14626427" cy="574453"/>
          </a:xfrm>
          <a:prstGeom prst="rect">
            <a:avLst/>
          </a:prstGeom>
        </p:spPr>
        <p:txBody>
          <a:bodyPr wrap="square" lIns="0" tIns="0" rIns="0" bIns="0" rtlCol="0" anchor="t">
            <a:spAutoFit/>
          </a:bodyPr>
          <a:lstStyle/>
          <a:p>
            <a:pPr algn="ctr">
              <a:lnSpc>
                <a:spcPts val="4900"/>
              </a:lnSpc>
              <a:spcBef>
                <a:spcPct val="0"/>
              </a:spcBef>
            </a:pPr>
            <a:r>
              <a:rPr lang="en-US" sz="3500" dirty="0">
                <a:solidFill>
                  <a:srgbClr val="2C5E74"/>
                </a:solidFill>
                <a:latin typeface="Open Sauce SemiBold Bold"/>
              </a:rPr>
              <a:t>Analysis of satisfaction vs. Baggage Handling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632312" y="571500"/>
            <a:ext cx="17530501" cy="8538713"/>
          </a:xfrm>
          <a:prstGeom prst="rect">
            <a:avLst/>
          </a:prstGeom>
        </p:spPr>
      </p:pic>
      <p:grpSp>
        <p:nvGrpSpPr>
          <p:cNvPr id="5" name="Group 7">
            <a:extLst>
              <a:ext uri="{FF2B5EF4-FFF2-40B4-BE49-F238E27FC236}">
                <a16:creationId xmlns:a16="http://schemas.microsoft.com/office/drawing/2014/main" id="{000A1489-9122-ABC9-E291-3C40A0618DB5}"/>
              </a:ext>
            </a:extLst>
          </p:cNvPr>
          <p:cNvGrpSpPr/>
          <p:nvPr/>
        </p:nvGrpSpPr>
        <p:grpSpPr>
          <a:xfrm>
            <a:off x="0" y="10096500"/>
            <a:ext cx="5029200" cy="189828"/>
            <a:chOff x="0" y="0"/>
            <a:chExt cx="7856514" cy="152400"/>
          </a:xfrm>
        </p:grpSpPr>
        <p:sp>
          <p:nvSpPr>
            <p:cNvPr id="6" name="Freeform 8">
              <a:extLst>
                <a:ext uri="{FF2B5EF4-FFF2-40B4-BE49-F238E27FC236}">
                  <a16:creationId xmlns:a16="http://schemas.microsoft.com/office/drawing/2014/main" id="{CA6CE8A6-E63B-F223-DAFC-4485335DEE9F}"/>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7" name="Group 7">
            <a:extLst>
              <a:ext uri="{FF2B5EF4-FFF2-40B4-BE49-F238E27FC236}">
                <a16:creationId xmlns:a16="http://schemas.microsoft.com/office/drawing/2014/main" id="{D7218E44-1BF6-42A4-663F-63C2DAF1F411}"/>
              </a:ext>
            </a:extLst>
          </p:cNvPr>
          <p:cNvGrpSpPr/>
          <p:nvPr/>
        </p:nvGrpSpPr>
        <p:grpSpPr>
          <a:xfrm>
            <a:off x="0" y="9811422"/>
            <a:ext cx="9786008" cy="189828"/>
            <a:chOff x="0" y="0"/>
            <a:chExt cx="7856514" cy="152400"/>
          </a:xfrm>
        </p:grpSpPr>
        <p:sp>
          <p:nvSpPr>
            <p:cNvPr id="8" name="Freeform 8">
              <a:extLst>
                <a:ext uri="{FF2B5EF4-FFF2-40B4-BE49-F238E27FC236}">
                  <a16:creationId xmlns:a16="http://schemas.microsoft.com/office/drawing/2014/main" id="{51BCC1BA-FEC2-18FA-72E9-0317070D67BF}"/>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9" name="Rectangle 8">
            <a:extLst>
              <a:ext uri="{FF2B5EF4-FFF2-40B4-BE49-F238E27FC236}">
                <a16:creationId xmlns:a16="http://schemas.microsoft.com/office/drawing/2014/main" id="{9B28638B-B28C-6F2D-7A7A-5FC4B98663AC}"/>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14E7292C-D1BA-FF35-FDF6-3A1D195ABF40}"/>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942179" y="365125"/>
            <a:ext cx="8384591" cy="1193800"/>
          </a:xfrm>
          <a:prstGeom prst="rect">
            <a:avLst/>
          </a:prstGeom>
        </p:spPr>
        <p:txBody>
          <a:bodyPr lIns="0" tIns="0" rIns="0" bIns="0" rtlCol="0" anchor="t">
            <a:spAutoFit/>
          </a:bodyPr>
          <a:lstStyle/>
          <a:p>
            <a:pPr algn="ctr">
              <a:lnSpc>
                <a:spcPts val="9799"/>
              </a:lnSpc>
              <a:spcBef>
                <a:spcPct val="0"/>
              </a:spcBef>
            </a:pPr>
            <a:r>
              <a:rPr lang="en-US" sz="6999">
                <a:solidFill>
                  <a:srgbClr val="2C5E74"/>
                </a:solidFill>
                <a:latin typeface="Open Sauce SemiBold Bold"/>
              </a:rPr>
              <a:t>Our Team</a:t>
            </a:r>
          </a:p>
        </p:txBody>
      </p:sp>
      <p:sp>
        <p:nvSpPr>
          <p:cNvPr id="3" name="TextBox 3"/>
          <p:cNvSpPr txBox="1"/>
          <p:nvPr/>
        </p:nvSpPr>
        <p:spPr>
          <a:xfrm>
            <a:off x="5800080" y="2048510"/>
            <a:ext cx="6668790" cy="5397500"/>
          </a:xfrm>
          <a:prstGeom prst="rect">
            <a:avLst/>
          </a:prstGeom>
        </p:spPr>
        <p:txBody>
          <a:bodyPr lIns="0" tIns="0" rIns="0" bIns="0" rtlCol="0" anchor="t">
            <a:spAutoFit/>
          </a:bodyPr>
          <a:lstStyle/>
          <a:p>
            <a:pPr algn="ctr">
              <a:lnSpc>
                <a:spcPts val="6100"/>
              </a:lnSpc>
            </a:pPr>
            <a:endParaRPr/>
          </a:p>
          <a:p>
            <a:pPr algn="ctr">
              <a:lnSpc>
                <a:spcPts val="6100"/>
              </a:lnSpc>
            </a:pPr>
            <a:endParaRPr/>
          </a:p>
          <a:p>
            <a:pPr algn="ctr">
              <a:lnSpc>
                <a:spcPts val="6100"/>
              </a:lnSpc>
              <a:spcBef>
                <a:spcPct val="0"/>
              </a:spcBef>
            </a:pPr>
            <a:r>
              <a:rPr lang="en-US" sz="5000">
                <a:solidFill>
                  <a:srgbClr val="2C5E74"/>
                </a:solidFill>
                <a:latin typeface="Times Neue Roman Bold"/>
              </a:rPr>
              <a:t>Meenakshi Bhat</a:t>
            </a:r>
          </a:p>
          <a:p>
            <a:pPr algn="ctr">
              <a:lnSpc>
                <a:spcPts val="6100"/>
              </a:lnSpc>
              <a:spcBef>
                <a:spcPct val="0"/>
              </a:spcBef>
            </a:pPr>
            <a:r>
              <a:rPr lang="en-US" sz="5000">
                <a:solidFill>
                  <a:srgbClr val="2C5E74"/>
                </a:solidFill>
                <a:latin typeface="Times Neue Roman Bold"/>
              </a:rPr>
              <a:t>Anish Jasti</a:t>
            </a:r>
          </a:p>
          <a:p>
            <a:pPr algn="ctr">
              <a:lnSpc>
                <a:spcPts val="6100"/>
              </a:lnSpc>
              <a:spcBef>
                <a:spcPct val="0"/>
              </a:spcBef>
            </a:pPr>
            <a:r>
              <a:rPr lang="en-US" sz="5000">
                <a:solidFill>
                  <a:srgbClr val="2C5E74"/>
                </a:solidFill>
                <a:latin typeface="Times Neue Roman Bold"/>
              </a:rPr>
              <a:t>Shreyas Joshi</a:t>
            </a:r>
          </a:p>
          <a:p>
            <a:pPr algn="ctr">
              <a:lnSpc>
                <a:spcPts val="6100"/>
              </a:lnSpc>
              <a:spcBef>
                <a:spcPct val="0"/>
              </a:spcBef>
            </a:pPr>
            <a:r>
              <a:rPr lang="en-US" sz="5000">
                <a:solidFill>
                  <a:srgbClr val="2C5E74"/>
                </a:solidFill>
                <a:latin typeface="Times Neue Roman Bold"/>
              </a:rPr>
              <a:t>Sai Krishna Kanthala</a:t>
            </a:r>
          </a:p>
          <a:p>
            <a:pPr algn="ctr">
              <a:lnSpc>
                <a:spcPts val="6100"/>
              </a:lnSpc>
              <a:spcBef>
                <a:spcPct val="0"/>
              </a:spcBef>
            </a:pPr>
            <a:r>
              <a:rPr lang="en-US" sz="5000">
                <a:solidFill>
                  <a:srgbClr val="2C5E74"/>
                </a:solidFill>
                <a:latin typeface="Times Neue Roman Bold"/>
              </a:rPr>
              <a:t>Mahima Ashok Kriplani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429000" y="598317"/>
            <a:ext cx="11755893" cy="596900"/>
          </a:xfrm>
          <a:prstGeom prst="rect">
            <a:avLst/>
          </a:prstGeom>
        </p:spPr>
        <p:txBody>
          <a:bodyPr lIns="0" tIns="0" rIns="0" bIns="0" rtlCol="0" anchor="t">
            <a:spAutoFit/>
          </a:bodyPr>
          <a:lstStyle/>
          <a:p>
            <a:pPr algn="ctr">
              <a:lnSpc>
                <a:spcPts val="4900"/>
              </a:lnSpc>
              <a:spcBef>
                <a:spcPct val="0"/>
              </a:spcBef>
            </a:pPr>
            <a:r>
              <a:rPr lang="en-US" sz="3500" dirty="0">
                <a:solidFill>
                  <a:srgbClr val="2C5E74"/>
                </a:solidFill>
                <a:latin typeface="Open Sauce SemiBold Bold"/>
              </a:rPr>
              <a:t>Analysis of satisfaction vs. Flight Delay</a:t>
            </a:r>
          </a:p>
        </p:txBody>
      </p:sp>
      <p:pic>
        <p:nvPicPr>
          <p:cNvPr id="7" name="Picture 7"/>
          <p:cNvPicPr>
            <a:picLocks noChangeAspect="1"/>
          </p:cNvPicPr>
          <p:nvPr/>
        </p:nvPicPr>
        <p:blipFill rotWithShape="1">
          <a:blip r:embed="rId2"/>
          <a:srcRect t="9303" b="6185"/>
          <a:stretch/>
        </p:blipFill>
        <p:spPr>
          <a:xfrm>
            <a:off x="838276" y="2364557"/>
            <a:ext cx="9346460" cy="6591972"/>
          </a:xfrm>
          <a:prstGeom prst="rect">
            <a:avLst/>
          </a:prstGeom>
        </p:spPr>
      </p:pic>
      <p:pic>
        <p:nvPicPr>
          <p:cNvPr id="8" name="Picture 8"/>
          <p:cNvPicPr>
            <a:picLocks noChangeAspect="1"/>
          </p:cNvPicPr>
          <p:nvPr/>
        </p:nvPicPr>
        <p:blipFill>
          <a:blip r:embed="rId3"/>
          <a:srcRect/>
          <a:stretch>
            <a:fillRect/>
          </a:stretch>
        </p:blipFill>
        <p:spPr>
          <a:xfrm>
            <a:off x="10482311" y="4446932"/>
            <a:ext cx="7653289" cy="2620130"/>
          </a:xfrm>
          <a:prstGeom prst="rect">
            <a:avLst/>
          </a:prstGeom>
        </p:spPr>
      </p:pic>
      <p:sp>
        <p:nvSpPr>
          <p:cNvPr id="9" name="TextBox 9"/>
          <p:cNvSpPr txBox="1"/>
          <p:nvPr/>
        </p:nvSpPr>
        <p:spPr>
          <a:xfrm>
            <a:off x="1143000" y="1443207"/>
            <a:ext cx="15442612" cy="496697"/>
          </a:xfrm>
          <a:prstGeom prst="rect">
            <a:avLst/>
          </a:prstGeom>
        </p:spPr>
        <p:txBody>
          <a:bodyPr lIns="0" tIns="0" rIns="0" bIns="0" rtlCol="0" anchor="t">
            <a:spAutoFit/>
          </a:bodyPr>
          <a:lstStyle/>
          <a:p>
            <a:pPr>
              <a:lnSpc>
                <a:spcPts val="3904"/>
              </a:lnSpc>
              <a:spcBef>
                <a:spcPct val="0"/>
              </a:spcBef>
            </a:pPr>
            <a:r>
              <a:rPr lang="en-US" sz="3200" dirty="0">
                <a:solidFill>
                  <a:srgbClr val="FF1616"/>
                </a:solidFill>
                <a:latin typeface="Times Neue Roman Bold"/>
              </a:rPr>
              <a:t>How does delay affect satisfaction?</a:t>
            </a:r>
          </a:p>
        </p:txBody>
      </p:sp>
      <p:grpSp>
        <p:nvGrpSpPr>
          <p:cNvPr id="10" name="Group 7">
            <a:extLst>
              <a:ext uri="{FF2B5EF4-FFF2-40B4-BE49-F238E27FC236}">
                <a16:creationId xmlns:a16="http://schemas.microsoft.com/office/drawing/2014/main" id="{0C3FB630-8F21-B403-DAFE-18EA9B2A5360}"/>
              </a:ext>
            </a:extLst>
          </p:cNvPr>
          <p:cNvGrpSpPr/>
          <p:nvPr/>
        </p:nvGrpSpPr>
        <p:grpSpPr>
          <a:xfrm>
            <a:off x="0" y="10096500"/>
            <a:ext cx="5029200" cy="189828"/>
            <a:chOff x="0" y="0"/>
            <a:chExt cx="7856514" cy="152400"/>
          </a:xfrm>
        </p:grpSpPr>
        <p:sp>
          <p:nvSpPr>
            <p:cNvPr id="11" name="Freeform 8">
              <a:extLst>
                <a:ext uri="{FF2B5EF4-FFF2-40B4-BE49-F238E27FC236}">
                  <a16:creationId xmlns:a16="http://schemas.microsoft.com/office/drawing/2014/main" id="{B8C83A23-9E1F-2E9D-9898-5BB9ACB29B01}"/>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12" name="Group 7">
            <a:extLst>
              <a:ext uri="{FF2B5EF4-FFF2-40B4-BE49-F238E27FC236}">
                <a16:creationId xmlns:a16="http://schemas.microsoft.com/office/drawing/2014/main" id="{4AA953D5-70EE-44C7-F000-F24E9FE1381A}"/>
              </a:ext>
            </a:extLst>
          </p:cNvPr>
          <p:cNvGrpSpPr/>
          <p:nvPr/>
        </p:nvGrpSpPr>
        <p:grpSpPr>
          <a:xfrm>
            <a:off x="0" y="9811422"/>
            <a:ext cx="9786008" cy="189828"/>
            <a:chOff x="0" y="0"/>
            <a:chExt cx="7856514" cy="152400"/>
          </a:xfrm>
        </p:grpSpPr>
        <p:sp>
          <p:nvSpPr>
            <p:cNvPr id="13" name="Freeform 8">
              <a:extLst>
                <a:ext uri="{FF2B5EF4-FFF2-40B4-BE49-F238E27FC236}">
                  <a16:creationId xmlns:a16="http://schemas.microsoft.com/office/drawing/2014/main" id="{D0B558B0-8F06-BE7C-33DC-C0F74CE24A1A}"/>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4" name="Rectangle 13">
            <a:extLst>
              <a:ext uri="{FF2B5EF4-FFF2-40B4-BE49-F238E27FC236}">
                <a16:creationId xmlns:a16="http://schemas.microsoft.com/office/drawing/2014/main" id="{AF0AC6FA-A2F9-2C7F-BB9B-A7F5AB7E2129}"/>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1A667DE5-1FB1-5639-32EB-8F1DCE87E140}"/>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Half Frame 15">
            <a:extLst>
              <a:ext uri="{FF2B5EF4-FFF2-40B4-BE49-F238E27FC236}">
                <a16:creationId xmlns:a16="http://schemas.microsoft.com/office/drawing/2014/main" id="{A665A8A4-D4AD-11A8-A7F1-DB73B9092375}"/>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2590261" y="1889625"/>
            <a:ext cx="5463278" cy="4930275"/>
          </a:xfrm>
          <a:prstGeom prst="rect">
            <a:avLst/>
          </a:prstGeom>
        </p:spPr>
      </p:pic>
      <p:pic>
        <p:nvPicPr>
          <p:cNvPr id="5" name="Picture 5"/>
          <p:cNvPicPr>
            <a:picLocks noChangeAspect="1"/>
          </p:cNvPicPr>
          <p:nvPr/>
        </p:nvPicPr>
        <p:blipFill>
          <a:blip r:embed="rId3"/>
          <a:srcRect/>
          <a:stretch>
            <a:fillRect/>
          </a:stretch>
        </p:blipFill>
        <p:spPr>
          <a:xfrm>
            <a:off x="749703" y="1028700"/>
            <a:ext cx="11682356" cy="7598767"/>
          </a:xfrm>
          <a:prstGeom prst="rect">
            <a:avLst/>
          </a:prstGeom>
        </p:spPr>
      </p:pic>
      <p:grpSp>
        <p:nvGrpSpPr>
          <p:cNvPr id="6" name="Group 7">
            <a:extLst>
              <a:ext uri="{FF2B5EF4-FFF2-40B4-BE49-F238E27FC236}">
                <a16:creationId xmlns:a16="http://schemas.microsoft.com/office/drawing/2014/main" id="{2C72276D-B09A-ACA9-5DEA-B81A8852AF74}"/>
              </a:ext>
            </a:extLst>
          </p:cNvPr>
          <p:cNvGrpSpPr/>
          <p:nvPr/>
        </p:nvGrpSpPr>
        <p:grpSpPr>
          <a:xfrm>
            <a:off x="0" y="10096500"/>
            <a:ext cx="5029200" cy="189828"/>
            <a:chOff x="0" y="0"/>
            <a:chExt cx="7856514" cy="152400"/>
          </a:xfrm>
        </p:grpSpPr>
        <p:sp>
          <p:nvSpPr>
            <p:cNvPr id="7" name="Freeform 8">
              <a:extLst>
                <a:ext uri="{FF2B5EF4-FFF2-40B4-BE49-F238E27FC236}">
                  <a16:creationId xmlns:a16="http://schemas.microsoft.com/office/drawing/2014/main" id="{6606A923-C97C-9CC3-2ED4-20D245C0D2BD}"/>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8" name="Group 7">
            <a:extLst>
              <a:ext uri="{FF2B5EF4-FFF2-40B4-BE49-F238E27FC236}">
                <a16:creationId xmlns:a16="http://schemas.microsoft.com/office/drawing/2014/main" id="{A865C3DB-D974-FB2D-3200-82F7AF590A0C}"/>
              </a:ext>
            </a:extLst>
          </p:cNvPr>
          <p:cNvGrpSpPr/>
          <p:nvPr/>
        </p:nvGrpSpPr>
        <p:grpSpPr>
          <a:xfrm>
            <a:off x="0" y="9811422"/>
            <a:ext cx="9786008" cy="189828"/>
            <a:chOff x="0" y="0"/>
            <a:chExt cx="7856514" cy="152400"/>
          </a:xfrm>
        </p:grpSpPr>
        <p:sp>
          <p:nvSpPr>
            <p:cNvPr id="9" name="Freeform 8">
              <a:extLst>
                <a:ext uri="{FF2B5EF4-FFF2-40B4-BE49-F238E27FC236}">
                  <a16:creationId xmlns:a16="http://schemas.microsoft.com/office/drawing/2014/main" id="{E33AEE3A-69ED-3C83-7263-F5638167A859}"/>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0" name="Rectangle 9">
            <a:extLst>
              <a:ext uri="{FF2B5EF4-FFF2-40B4-BE49-F238E27FC236}">
                <a16:creationId xmlns:a16="http://schemas.microsoft.com/office/drawing/2014/main" id="{5F01542C-0CE9-901D-AA02-370276E2AB16}"/>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335E2A9C-3A1E-88AB-8C17-20B151ECC4B6}"/>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Half Frame 11">
            <a:extLst>
              <a:ext uri="{FF2B5EF4-FFF2-40B4-BE49-F238E27FC236}">
                <a16:creationId xmlns:a16="http://schemas.microsoft.com/office/drawing/2014/main" id="{574C5EBC-EB21-2F3C-8929-9D7FE77B646C}"/>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25686" y="478994"/>
            <a:ext cx="11755893" cy="596900"/>
          </a:xfrm>
          <a:prstGeom prst="rect">
            <a:avLst/>
          </a:prstGeom>
        </p:spPr>
        <p:txBody>
          <a:bodyPr lIns="0" tIns="0" rIns="0" bIns="0" rtlCol="0" anchor="t">
            <a:spAutoFit/>
          </a:bodyPr>
          <a:lstStyle/>
          <a:p>
            <a:pPr algn="ctr">
              <a:lnSpc>
                <a:spcPts val="4900"/>
              </a:lnSpc>
              <a:spcBef>
                <a:spcPct val="0"/>
              </a:spcBef>
            </a:pPr>
            <a:r>
              <a:rPr lang="en-US" sz="3500" dirty="0">
                <a:solidFill>
                  <a:srgbClr val="2C5E74"/>
                </a:solidFill>
                <a:latin typeface="Open Sauce SemiBold Bold"/>
              </a:rPr>
              <a:t>Analysis of satisfaction vs. Seat comfort</a:t>
            </a:r>
          </a:p>
        </p:txBody>
      </p:sp>
      <p:pic>
        <p:nvPicPr>
          <p:cNvPr id="7" name="Picture 7"/>
          <p:cNvPicPr>
            <a:picLocks noChangeAspect="1"/>
          </p:cNvPicPr>
          <p:nvPr/>
        </p:nvPicPr>
        <p:blipFill>
          <a:blip r:embed="rId2"/>
          <a:srcRect/>
          <a:stretch>
            <a:fillRect/>
          </a:stretch>
        </p:blipFill>
        <p:spPr>
          <a:xfrm>
            <a:off x="3199314" y="1638300"/>
            <a:ext cx="12008636" cy="5610303"/>
          </a:xfrm>
          <a:prstGeom prst="rect">
            <a:avLst/>
          </a:prstGeom>
        </p:spPr>
      </p:pic>
      <p:sp>
        <p:nvSpPr>
          <p:cNvPr id="8" name="TextBox 8"/>
          <p:cNvSpPr txBox="1"/>
          <p:nvPr/>
        </p:nvSpPr>
        <p:spPr>
          <a:xfrm>
            <a:off x="239734" y="1171144"/>
            <a:ext cx="15442612" cy="991997"/>
          </a:xfrm>
          <a:prstGeom prst="rect">
            <a:avLst/>
          </a:prstGeom>
        </p:spPr>
        <p:txBody>
          <a:bodyPr lIns="0" tIns="0" rIns="0" bIns="0" rtlCol="0" anchor="t">
            <a:spAutoFit/>
          </a:bodyPr>
          <a:lstStyle/>
          <a:p>
            <a:pPr algn="ctr">
              <a:lnSpc>
                <a:spcPts val="3904"/>
              </a:lnSpc>
            </a:pPr>
            <a:r>
              <a:rPr lang="en-US" sz="3200" dirty="0">
                <a:solidFill>
                  <a:srgbClr val="FF1616"/>
                </a:solidFill>
                <a:latin typeface="Times Neue Roman Bold"/>
              </a:rPr>
              <a:t>How does seat comfort impact the satisfaction levels of passengers?</a:t>
            </a:r>
          </a:p>
          <a:p>
            <a:pPr algn="ctr">
              <a:lnSpc>
                <a:spcPts val="3904"/>
              </a:lnSpc>
              <a:spcBef>
                <a:spcPct val="0"/>
              </a:spcBef>
            </a:pPr>
            <a:endParaRPr lang="en-US" sz="3200" dirty="0">
              <a:solidFill>
                <a:srgbClr val="FF1616"/>
              </a:solidFill>
              <a:latin typeface="Times Neue Roman Bold"/>
            </a:endParaRPr>
          </a:p>
        </p:txBody>
      </p:sp>
      <p:sp>
        <p:nvSpPr>
          <p:cNvPr id="9" name="AutoShape 9"/>
          <p:cNvSpPr/>
          <p:nvPr/>
        </p:nvSpPr>
        <p:spPr>
          <a:xfrm>
            <a:off x="790583" y="7353300"/>
            <a:ext cx="17225026" cy="1987723"/>
          </a:xfrm>
          <a:prstGeom prst="rect">
            <a:avLst/>
          </a:prstGeom>
          <a:solidFill>
            <a:srgbClr val="FBEAB4"/>
          </a:solidFill>
        </p:spPr>
      </p:sp>
      <p:sp>
        <p:nvSpPr>
          <p:cNvPr id="10" name="TextBox 10"/>
          <p:cNvSpPr txBox="1"/>
          <p:nvPr/>
        </p:nvSpPr>
        <p:spPr>
          <a:xfrm>
            <a:off x="762000" y="7028787"/>
            <a:ext cx="17223092" cy="2312236"/>
          </a:xfrm>
          <a:prstGeom prst="rect">
            <a:avLst/>
          </a:prstGeom>
        </p:spPr>
        <p:txBody>
          <a:bodyPr wrap="square" lIns="0" tIns="0" rIns="0" bIns="0" rtlCol="0" anchor="t">
            <a:spAutoFit/>
          </a:bodyPr>
          <a:lstStyle/>
          <a:p>
            <a:pPr>
              <a:lnSpc>
                <a:spcPts val="3249"/>
              </a:lnSpc>
            </a:pPr>
            <a:endParaRPr lang="en-IN" dirty="0"/>
          </a:p>
          <a:p>
            <a:pPr>
              <a:lnSpc>
                <a:spcPts val="2990"/>
              </a:lnSpc>
            </a:pPr>
            <a:r>
              <a:rPr lang="en-US" sz="2300" spc="46" dirty="0">
                <a:solidFill>
                  <a:srgbClr val="FF1616"/>
                </a:solidFill>
                <a:latin typeface="Times Neue Roman Bold"/>
              </a:rPr>
              <a:t>Analysis:</a:t>
            </a:r>
          </a:p>
          <a:p>
            <a:pPr>
              <a:lnSpc>
                <a:spcPts val="2990"/>
              </a:lnSpc>
            </a:pPr>
            <a:endParaRPr lang="en-US" sz="2100" spc="46" dirty="0">
              <a:solidFill>
                <a:srgbClr val="FF1616"/>
              </a:solidFill>
              <a:latin typeface="Times Neue Roman Bold"/>
            </a:endParaRPr>
          </a:p>
          <a:p>
            <a:pPr>
              <a:lnSpc>
                <a:spcPts val="2990"/>
              </a:lnSpc>
            </a:pPr>
            <a:r>
              <a:rPr lang="en-US" sz="2300" spc="46" dirty="0">
                <a:solidFill>
                  <a:srgbClr val="000000"/>
                </a:solidFill>
                <a:latin typeface="Times Neue Roman"/>
              </a:rPr>
              <a:t>Within the business class the people who rated seat comfort highly also have displayed higher overall satisfaction. This shows that passengers within this class are very satisfied with the seat comfort and also seat comfort has a positive correlation with overall satisfaction. </a:t>
            </a:r>
          </a:p>
          <a:p>
            <a:pPr>
              <a:lnSpc>
                <a:spcPts val="2990"/>
              </a:lnSpc>
            </a:pPr>
            <a:endParaRPr lang="en-US" sz="2300" spc="46" dirty="0">
              <a:solidFill>
                <a:srgbClr val="000000"/>
              </a:solidFill>
              <a:latin typeface="Times Neue Roman"/>
            </a:endParaRPr>
          </a:p>
        </p:txBody>
      </p:sp>
      <p:grpSp>
        <p:nvGrpSpPr>
          <p:cNvPr id="11" name="Group 7">
            <a:extLst>
              <a:ext uri="{FF2B5EF4-FFF2-40B4-BE49-F238E27FC236}">
                <a16:creationId xmlns:a16="http://schemas.microsoft.com/office/drawing/2014/main" id="{737DB47C-78AC-1980-B61F-34E86A7E536A}"/>
              </a:ext>
            </a:extLst>
          </p:cNvPr>
          <p:cNvGrpSpPr/>
          <p:nvPr/>
        </p:nvGrpSpPr>
        <p:grpSpPr>
          <a:xfrm>
            <a:off x="0" y="10096500"/>
            <a:ext cx="5029200" cy="189828"/>
            <a:chOff x="0" y="0"/>
            <a:chExt cx="7856514" cy="152400"/>
          </a:xfrm>
        </p:grpSpPr>
        <p:sp>
          <p:nvSpPr>
            <p:cNvPr id="12" name="Freeform 8">
              <a:extLst>
                <a:ext uri="{FF2B5EF4-FFF2-40B4-BE49-F238E27FC236}">
                  <a16:creationId xmlns:a16="http://schemas.microsoft.com/office/drawing/2014/main" id="{00A9D3A5-B81F-B994-385E-4A6333B252A5}"/>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13" name="Group 7">
            <a:extLst>
              <a:ext uri="{FF2B5EF4-FFF2-40B4-BE49-F238E27FC236}">
                <a16:creationId xmlns:a16="http://schemas.microsoft.com/office/drawing/2014/main" id="{CF61DD87-50EB-4D7A-8C07-13B65923F6C2}"/>
              </a:ext>
            </a:extLst>
          </p:cNvPr>
          <p:cNvGrpSpPr/>
          <p:nvPr/>
        </p:nvGrpSpPr>
        <p:grpSpPr>
          <a:xfrm>
            <a:off x="0" y="9811422"/>
            <a:ext cx="9786008" cy="189828"/>
            <a:chOff x="0" y="0"/>
            <a:chExt cx="7856514" cy="152400"/>
          </a:xfrm>
        </p:grpSpPr>
        <p:sp>
          <p:nvSpPr>
            <p:cNvPr id="14" name="Freeform 8">
              <a:extLst>
                <a:ext uri="{FF2B5EF4-FFF2-40B4-BE49-F238E27FC236}">
                  <a16:creationId xmlns:a16="http://schemas.microsoft.com/office/drawing/2014/main" id="{EA6A8735-422F-AD57-023F-B5D7B6BC52B4}"/>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5" name="Rectangle 14">
            <a:extLst>
              <a:ext uri="{FF2B5EF4-FFF2-40B4-BE49-F238E27FC236}">
                <a16:creationId xmlns:a16="http://schemas.microsoft.com/office/drawing/2014/main" id="{3E9C1C31-CA74-493D-52DF-B31FF5472A4F}"/>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BD4E17AD-88AA-6655-6A3D-5DA6A37B212F}"/>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Half Frame 16">
            <a:extLst>
              <a:ext uri="{FF2B5EF4-FFF2-40B4-BE49-F238E27FC236}">
                <a16:creationId xmlns:a16="http://schemas.microsoft.com/office/drawing/2014/main" id="{C15A859A-4CA0-3411-FD71-941B75299AD9}"/>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5959655"/>
            <a:ext cx="16230600" cy="3451045"/>
          </a:xfrm>
          <a:prstGeom prst="rect">
            <a:avLst/>
          </a:prstGeom>
          <a:solidFill>
            <a:srgbClr val="FBEAB4"/>
          </a:solidFill>
        </p:spPr>
      </p:sp>
      <p:pic>
        <p:nvPicPr>
          <p:cNvPr id="3" name="Picture 3"/>
          <p:cNvPicPr>
            <a:picLocks noChangeAspect="1"/>
          </p:cNvPicPr>
          <p:nvPr/>
        </p:nvPicPr>
        <p:blipFill>
          <a:blip r:embed="rId2"/>
          <a:srcRect/>
          <a:stretch>
            <a:fillRect/>
          </a:stretch>
        </p:blipFill>
        <p:spPr>
          <a:xfrm>
            <a:off x="1259226" y="482030"/>
            <a:ext cx="15769548" cy="5215265"/>
          </a:xfrm>
          <a:prstGeom prst="rect">
            <a:avLst/>
          </a:prstGeom>
        </p:spPr>
      </p:pic>
      <p:sp>
        <p:nvSpPr>
          <p:cNvPr id="6" name="TextBox 6"/>
          <p:cNvSpPr txBox="1"/>
          <p:nvPr/>
        </p:nvSpPr>
        <p:spPr>
          <a:xfrm>
            <a:off x="1160274" y="5938206"/>
            <a:ext cx="15967451" cy="3594958"/>
          </a:xfrm>
          <a:prstGeom prst="rect">
            <a:avLst/>
          </a:prstGeom>
        </p:spPr>
        <p:txBody>
          <a:bodyPr lIns="0" tIns="0" rIns="0" bIns="0" rtlCol="0" anchor="t">
            <a:spAutoFit/>
          </a:bodyPr>
          <a:lstStyle/>
          <a:p>
            <a:pPr>
              <a:lnSpc>
                <a:spcPts val="3120"/>
              </a:lnSpc>
            </a:pPr>
            <a:endParaRPr dirty="0"/>
          </a:p>
          <a:p>
            <a:pPr>
              <a:lnSpc>
                <a:spcPts val="3120"/>
              </a:lnSpc>
            </a:pPr>
            <a:r>
              <a:rPr lang="en-US" sz="2400" spc="48" dirty="0">
                <a:solidFill>
                  <a:srgbClr val="FF1616"/>
                </a:solidFill>
                <a:latin typeface="Times Neue Roman Bold"/>
              </a:rPr>
              <a:t>Recommendations:</a:t>
            </a:r>
          </a:p>
          <a:p>
            <a:pPr>
              <a:lnSpc>
                <a:spcPts val="3120"/>
              </a:lnSpc>
            </a:pPr>
            <a:endParaRPr lang="en-US" sz="2400" spc="48" dirty="0">
              <a:solidFill>
                <a:srgbClr val="FF1616"/>
              </a:solidFill>
              <a:latin typeface="Times Neue Roman Bold"/>
            </a:endParaRPr>
          </a:p>
          <a:p>
            <a:pPr>
              <a:lnSpc>
                <a:spcPts val="3120"/>
              </a:lnSpc>
            </a:pPr>
            <a:r>
              <a:rPr lang="en-US" sz="2400" spc="48" dirty="0">
                <a:solidFill>
                  <a:srgbClr val="000000"/>
                </a:solidFill>
                <a:latin typeface="Times Neue Roman"/>
              </a:rPr>
              <a:t>1. Space is premium for any airline and maximum seats have to be created because all will not be willing to pay extravagant business class fares. The only option is to properly design the seats with optimum ergonomics and pleasant fabrics.</a:t>
            </a:r>
          </a:p>
          <a:p>
            <a:pPr>
              <a:lnSpc>
                <a:spcPts val="3120"/>
              </a:lnSpc>
            </a:pPr>
            <a:r>
              <a:rPr lang="en-US" sz="2400" spc="48" dirty="0">
                <a:solidFill>
                  <a:srgbClr val="000000"/>
                </a:solidFill>
                <a:latin typeface="Times Neue Roman"/>
              </a:rPr>
              <a:t>2. Seats can be fitted with elevated headrest to give more comfort as this addition will not reduce number of seats.</a:t>
            </a:r>
          </a:p>
          <a:p>
            <a:pPr>
              <a:lnSpc>
                <a:spcPts val="3120"/>
              </a:lnSpc>
            </a:pPr>
            <a:r>
              <a:rPr lang="en-US" sz="2400" spc="48" dirty="0">
                <a:solidFill>
                  <a:srgbClr val="000000"/>
                </a:solidFill>
                <a:latin typeface="Times Neue Roman"/>
              </a:rPr>
              <a:t>3. Seats can have built in massagers to give some comfort to passengers during long flights. This will not impact the number of seats.</a:t>
            </a:r>
          </a:p>
          <a:p>
            <a:pPr>
              <a:lnSpc>
                <a:spcPts val="1904"/>
              </a:lnSpc>
            </a:pPr>
            <a:endParaRPr lang="en-US" sz="2400" spc="48" dirty="0">
              <a:solidFill>
                <a:srgbClr val="000000"/>
              </a:solidFill>
              <a:latin typeface="Times Neue Roman"/>
            </a:endParaRPr>
          </a:p>
          <a:p>
            <a:pPr>
              <a:lnSpc>
                <a:spcPts val="1904"/>
              </a:lnSpc>
            </a:pPr>
            <a:endParaRPr lang="en-US" sz="2400" spc="48" dirty="0">
              <a:solidFill>
                <a:srgbClr val="000000"/>
              </a:solidFill>
              <a:latin typeface="Times Neue Roman"/>
            </a:endParaRPr>
          </a:p>
        </p:txBody>
      </p:sp>
      <p:grpSp>
        <p:nvGrpSpPr>
          <p:cNvPr id="7" name="Group 7">
            <a:extLst>
              <a:ext uri="{FF2B5EF4-FFF2-40B4-BE49-F238E27FC236}">
                <a16:creationId xmlns:a16="http://schemas.microsoft.com/office/drawing/2014/main" id="{21B47C81-66C4-5933-711B-C631C52D4A4C}"/>
              </a:ext>
            </a:extLst>
          </p:cNvPr>
          <p:cNvGrpSpPr/>
          <p:nvPr/>
        </p:nvGrpSpPr>
        <p:grpSpPr>
          <a:xfrm>
            <a:off x="0" y="10096500"/>
            <a:ext cx="5029200" cy="189828"/>
            <a:chOff x="0" y="0"/>
            <a:chExt cx="7856514" cy="152400"/>
          </a:xfrm>
        </p:grpSpPr>
        <p:sp>
          <p:nvSpPr>
            <p:cNvPr id="8" name="Freeform 8">
              <a:extLst>
                <a:ext uri="{FF2B5EF4-FFF2-40B4-BE49-F238E27FC236}">
                  <a16:creationId xmlns:a16="http://schemas.microsoft.com/office/drawing/2014/main" id="{8FCA43CF-FA62-9816-12CA-879AB3FA1514}"/>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9" name="Group 7">
            <a:extLst>
              <a:ext uri="{FF2B5EF4-FFF2-40B4-BE49-F238E27FC236}">
                <a16:creationId xmlns:a16="http://schemas.microsoft.com/office/drawing/2014/main" id="{4AB65B17-A7A4-8310-B1C5-C1A3D32C020F}"/>
              </a:ext>
            </a:extLst>
          </p:cNvPr>
          <p:cNvGrpSpPr/>
          <p:nvPr/>
        </p:nvGrpSpPr>
        <p:grpSpPr>
          <a:xfrm>
            <a:off x="0" y="9811422"/>
            <a:ext cx="9786008" cy="189828"/>
            <a:chOff x="0" y="0"/>
            <a:chExt cx="7856514" cy="152400"/>
          </a:xfrm>
        </p:grpSpPr>
        <p:sp>
          <p:nvSpPr>
            <p:cNvPr id="10" name="Freeform 8">
              <a:extLst>
                <a:ext uri="{FF2B5EF4-FFF2-40B4-BE49-F238E27FC236}">
                  <a16:creationId xmlns:a16="http://schemas.microsoft.com/office/drawing/2014/main" id="{49F253D9-661D-B7CF-3F30-D66120D78C78}"/>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1" name="Rectangle 10">
            <a:extLst>
              <a:ext uri="{FF2B5EF4-FFF2-40B4-BE49-F238E27FC236}">
                <a16:creationId xmlns:a16="http://schemas.microsoft.com/office/drawing/2014/main" id="{23840D95-D5A6-AC7D-D545-2308765221A4}"/>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25EAC4F9-30C9-AB52-56AC-E0AB5BD466B9}"/>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Half Frame 12">
            <a:extLst>
              <a:ext uri="{FF2B5EF4-FFF2-40B4-BE49-F238E27FC236}">
                <a16:creationId xmlns:a16="http://schemas.microsoft.com/office/drawing/2014/main" id="{7EE31E02-CA04-F09F-BF34-5325A0E48454}"/>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92781" y="592475"/>
            <a:ext cx="11755893" cy="1216025"/>
          </a:xfrm>
          <a:prstGeom prst="rect">
            <a:avLst/>
          </a:prstGeom>
        </p:spPr>
        <p:txBody>
          <a:bodyPr lIns="0" tIns="0" rIns="0" bIns="0" rtlCol="0" anchor="t">
            <a:spAutoFit/>
          </a:bodyPr>
          <a:lstStyle/>
          <a:p>
            <a:pPr algn="ctr">
              <a:lnSpc>
                <a:spcPts val="4900"/>
              </a:lnSpc>
            </a:pPr>
            <a:r>
              <a:rPr lang="en-US" sz="3500" dirty="0">
                <a:solidFill>
                  <a:srgbClr val="2C5E74"/>
                </a:solidFill>
                <a:latin typeface="Open Sauce SemiBold Bold"/>
              </a:rPr>
              <a:t>Analysis of satisfaction vs. Inflight entertainment</a:t>
            </a:r>
          </a:p>
          <a:p>
            <a:pPr algn="ctr">
              <a:lnSpc>
                <a:spcPts val="4900"/>
              </a:lnSpc>
              <a:spcBef>
                <a:spcPct val="0"/>
              </a:spcBef>
            </a:pPr>
            <a:endParaRPr lang="en-US" sz="3500" dirty="0">
              <a:solidFill>
                <a:srgbClr val="2C5E74"/>
              </a:solidFill>
              <a:latin typeface="Open Sauce SemiBold Bold"/>
            </a:endParaRPr>
          </a:p>
        </p:txBody>
      </p:sp>
      <p:sp>
        <p:nvSpPr>
          <p:cNvPr id="7" name="TextBox 7"/>
          <p:cNvSpPr txBox="1"/>
          <p:nvPr/>
        </p:nvSpPr>
        <p:spPr>
          <a:xfrm>
            <a:off x="0" y="1497863"/>
            <a:ext cx="15442612" cy="991997"/>
          </a:xfrm>
          <a:prstGeom prst="rect">
            <a:avLst/>
          </a:prstGeom>
        </p:spPr>
        <p:txBody>
          <a:bodyPr lIns="0" tIns="0" rIns="0" bIns="0" rtlCol="0" anchor="t">
            <a:spAutoFit/>
          </a:bodyPr>
          <a:lstStyle/>
          <a:p>
            <a:pPr algn="ctr">
              <a:lnSpc>
                <a:spcPts val="3904"/>
              </a:lnSpc>
            </a:pPr>
            <a:r>
              <a:rPr lang="en-US" sz="3200" dirty="0">
                <a:solidFill>
                  <a:srgbClr val="FF1616"/>
                </a:solidFill>
                <a:latin typeface="Times Neue Roman Bold"/>
              </a:rPr>
              <a:t>How does inflight entertainment impact the satisfaction levels of passengers?</a:t>
            </a:r>
          </a:p>
          <a:p>
            <a:pPr algn="ctr">
              <a:lnSpc>
                <a:spcPts val="3904"/>
              </a:lnSpc>
              <a:spcBef>
                <a:spcPct val="0"/>
              </a:spcBef>
            </a:pPr>
            <a:endParaRPr lang="en-US" sz="3200" dirty="0">
              <a:solidFill>
                <a:srgbClr val="FF1616"/>
              </a:solidFill>
              <a:latin typeface="Times Neue Roman Bold"/>
            </a:endParaRPr>
          </a:p>
        </p:txBody>
      </p:sp>
      <p:sp>
        <p:nvSpPr>
          <p:cNvPr id="8" name="AutoShape 8"/>
          <p:cNvSpPr/>
          <p:nvPr/>
        </p:nvSpPr>
        <p:spPr>
          <a:xfrm>
            <a:off x="699620" y="5995745"/>
            <a:ext cx="17315989" cy="3344952"/>
          </a:xfrm>
          <a:prstGeom prst="rect">
            <a:avLst/>
          </a:prstGeom>
          <a:solidFill>
            <a:srgbClr val="FBEAB4"/>
          </a:solidFill>
        </p:spPr>
      </p:sp>
      <p:sp>
        <p:nvSpPr>
          <p:cNvPr id="9" name="TextBox 9"/>
          <p:cNvSpPr txBox="1"/>
          <p:nvPr/>
        </p:nvSpPr>
        <p:spPr>
          <a:xfrm>
            <a:off x="953077" y="5886237"/>
            <a:ext cx="16635303" cy="3600662"/>
          </a:xfrm>
          <a:prstGeom prst="rect">
            <a:avLst/>
          </a:prstGeom>
        </p:spPr>
        <p:txBody>
          <a:bodyPr lIns="0" tIns="0" rIns="0" bIns="0" rtlCol="0" anchor="t">
            <a:spAutoFit/>
          </a:bodyPr>
          <a:lstStyle/>
          <a:p>
            <a:pPr>
              <a:lnSpc>
                <a:spcPts val="2166"/>
              </a:lnSpc>
            </a:pPr>
            <a:endParaRPr dirty="0"/>
          </a:p>
          <a:p>
            <a:pPr algn="just">
              <a:lnSpc>
                <a:spcPts val="2990"/>
              </a:lnSpc>
            </a:pPr>
            <a:r>
              <a:rPr lang="en-US" sz="2300" spc="46" dirty="0">
                <a:solidFill>
                  <a:srgbClr val="FF1616"/>
                </a:solidFill>
                <a:latin typeface="Times Neue Roman Bold"/>
              </a:rPr>
              <a:t>Analysis:</a:t>
            </a:r>
          </a:p>
          <a:p>
            <a:pPr algn="just">
              <a:lnSpc>
                <a:spcPts val="2990"/>
              </a:lnSpc>
            </a:pPr>
            <a:endParaRPr lang="en-US" sz="2300" spc="46" dirty="0">
              <a:solidFill>
                <a:srgbClr val="FF1616"/>
              </a:solidFill>
              <a:latin typeface="Times Neue Roman Bold"/>
            </a:endParaRPr>
          </a:p>
          <a:p>
            <a:pPr algn="just">
              <a:lnSpc>
                <a:spcPts val="2990"/>
              </a:lnSpc>
            </a:pPr>
            <a:r>
              <a:rPr lang="en-US" sz="2300" spc="46" dirty="0">
                <a:solidFill>
                  <a:srgbClr val="000000"/>
                </a:solidFill>
                <a:latin typeface="Times Neue Roman"/>
              </a:rPr>
              <a:t>Passengers from the Business section have given inflight entertainment the highest rating while the other class passengers are much more dissatisfied with it. This shows that business class passengers have better access to inflight entertainment. </a:t>
            </a:r>
          </a:p>
          <a:p>
            <a:pPr algn="just">
              <a:lnSpc>
                <a:spcPts val="2990"/>
              </a:lnSpc>
            </a:pPr>
            <a:endParaRPr lang="en-US" sz="2300" spc="46" dirty="0">
              <a:solidFill>
                <a:srgbClr val="000000"/>
              </a:solidFill>
              <a:latin typeface="Times Neue Roman"/>
            </a:endParaRPr>
          </a:p>
          <a:p>
            <a:pPr algn="just">
              <a:lnSpc>
                <a:spcPts val="2990"/>
              </a:lnSpc>
            </a:pPr>
            <a:r>
              <a:rPr lang="en-US" sz="2300" spc="46" dirty="0">
                <a:solidFill>
                  <a:srgbClr val="000000"/>
                </a:solidFill>
                <a:latin typeface="Times Neue Roman"/>
              </a:rPr>
              <a:t>Passengers within eco and eco plus, who were dissatisfied with inflight entertainment also displayed overall dissatisfaction. There is a correlation. Around 30% of the passengers have rated the inflight entertainment as 2 or 1. Gender hasn't affected the satisfaction levels much. </a:t>
            </a:r>
          </a:p>
          <a:p>
            <a:pPr algn="just">
              <a:lnSpc>
                <a:spcPts val="2990"/>
              </a:lnSpc>
            </a:pPr>
            <a:endParaRPr lang="en-US" sz="2300" spc="46" dirty="0">
              <a:solidFill>
                <a:srgbClr val="000000"/>
              </a:solidFill>
              <a:latin typeface="Times Neue Roman"/>
            </a:endParaRPr>
          </a:p>
        </p:txBody>
      </p:sp>
      <p:pic>
        <p:nvPicPr>
          <p:cNvPr id="10" name="Picture 10"/>
          <p:cNvPicPr>
            <a:picLocks noChangeAspect="1"/>
          </p:cNvPicPr>
          <p:nvPr/>
        </p:nvPicPr>
        <p:blipFill>
          <a:blip r:embed="rId2"/>
          <a:srcRect/>
          <a:stretch>
            <a:fillRect/>
          </a:stretch>
        </p:blipFill>
        <p:spPr>
          <a:xfrm>
            <a:off x="11556194" y="2464473"/>
            <a:ext cx="6493165" cy="3160550"/>
          </a:xfrm>
          <a:prstGeom prst="rect">
            <a:avLst/>
          </a:prstGeom>
        </p:spPr>
      </p:pic>
      <p:pic>
        <p:nvPicPr>
          <p:cNvPr id="11" name="Picture 11"/>
          <p:cNvPicPr>
            <a:picLocks noChangeAspect="1"/>
          </p:cNvPicPr>
          <p:nvPr/>
        </p:nvPicPr>
        <p:blipFill>
          <a:blip r:embed="rId3"/>
          <a:srcRect/>
          <a:stretch>
            <a:fillRect/>
          </a:stretch>
        </p:blipFill>
        <p:spPr>
          <a:xfrm>
            <a:off x="796763" y="2383505"/>
            <a:ext cx="10737660" cy="3493319"/>
          </a:xfrm>
          <a:prstGeom prst="rect">
            <a:avLst/>
          </a:prstGeom>
        </p:spPr>
      </p:pic>
      <p:grpSp>
        <p:nvGrpSpPr>
          <p:cNvPr id="12" name="Group 7">
            <a:extLst>
              <a:ext uri="{FF2B5EF4-FFF2-40B4-BE49-F238E27FC236}">
                <a16:creationId xmlns:a16="http://schemas.microsoft.com/office/drawing/2014/main" id="{802F5025-0702-F817-4749-5A950C3E47DA}"/>
              </a:ext>
            </a:extLst>
          </p:cNvPr>
          <p:cNvGrpSpPr/>
          <p:nvPr/>
        </p:nvGrpSpPr>
        <p:grpSpPr>
          <a:xfrm>
            <a:off x="0" y="10096500"/>
            <a:ext cx="5029200" cy="189828"/>
            <a:chOff x="0" y="0"/>
            <a:chExt cx="7856514" cy="152400"/>
          </a:xfrm>
        </p:grpSpPr>
        <p:sp>
          <p:nvSpPr>
            <p:cNvPr id="13" name="Freeform 8">
              <a:extLst>
                <a:ext uri="{FF2B5EF4-FFF2-40B4-BE49-F238E27FC236}">
                  <a16:creationId xmlns:a16="http://schemas.microsoft.com/office/drawing/2014/main" id="{EB6F6A86-5280-359B-510F-80A2C6B9E86B}"/>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14" name="Group 7">
            <a:extLst>
              <a:ext uri="{FF2B5EF4-FFF2-40B4-BE49-F238E27FC236}">
                <a16:creationId xmlns:a16="http://schemas.microsoft.com/office/drawing/2014/main" id="{41C6D8E8-C8F5-EFE6-0C8A-C2510E6B957D}"/>
              </a:ext>
            </a:extLst>
          </p:cNvPr>
          <p:cNvGrpSpPr/>
          <p:nvPr/>
        </p:nvGrpSpPr>
        <p:grpSpPr>
          <a:xfrm>
            <a:off x="0" y="9811422"/>
            <a:ext cx="9786008" cy="189828"/>
            <a:chOff x="0" y="0"/>
            <a:chExt cx="7856514" cy="152400"/>
          </a:xfrm>
        </p:grpSpPr>
        <p:sp>
          <p:nvSpPr>
            <p:cNvPr id="15" name="Freeform 8">
              <a:extLst>
                <a:ext uri="{FF2B5EF4-FFF2-40B4-BE49-F238E27FC236}">
                  <a16:creationId xmlns:a16="http://schemas.microsoft.com/office/drawing/2014/main" id="{B5324A8A-CC3A-2572-EEFF-93A68C2EAE91}"/>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6" name="Rectangle 15">
            <a:extLst>
              <a:ext uri="{FF2B5EF4-FFF2-40B4-BE49-F238E27FC236}">
                <a16:creationId xmlns:a16="http://schemas.microsoft.com/office/drawing/2014/main" id="{B3A9D018-6883-139D-5F62-4F882CD3C616}"/>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39249303-57CC-DD5E-4372-D4AB7DD27AE6}"/>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Half Frame 17">
            <a:extLst>
              <a:ext uri="{FF2B5EF4-FFF2-40B4-BE49-F238E27FC236}">
                <a16:creationId xmlns:a16="http://schemas.microsoft.com/office/drawing/2014/main" id="{33DC9037-6051-61C8-17D8-932883E3F665}"/>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34462" y="6743740"/>
            <a:ext cx="17819077" cy="2947348"/>
          </a:xfrm>
          <a:prstGeom prst="rect">
            <a:avLst/>
          </a:prstGeom>
          <a:solidFill>
            <a:srgbClr val="FBEAB4"/>
          </a:solidFill>
        </p:spPr>
      </p:sp>
      <p:sp>
        <p:nvSpPr>
          <p:cNvPr id="5" name="TextBox 5"/>
          <p:cNvSpPr txBox="1"/>
          <p:nvPr/>
        </p:nvSpPr>
        <p:spPr>
          <a:xfrm>
            <a:off x="756198" y="6320755"/>
            <a:ext cx="17316306" cy="3680495"/>
          </a:xfrm>
          <a:prstGeom prst="rect">
            <a:avLst/>
          </a:prstGeom>
        </p:spPr>
        <p:txBody>
          <a:bodyPr wrap="square" lIns="0" tIns="0" rIns="0" bIns="0" rtlCol="0" anchor="t">
            <a:spAutoFit/>
          </a:bodyPr>
          <a:lstStyle/>
          <a:p>
            <a:pPr>
              <a:lnSpc>
                <a:spcPts val="2990"/>
              </a:lnSpc>
            </a:pPr>
            <a:endParaRPr dirty="0"/>
          </a:p>
          <a:p>
            <a:pPr>
              <a:lnSpc>
                <a:spcPts val="2990"/>
              </a:lnSpc>
            </a:pPr>
            <a:r>
              <a:rPr lang="en-US" sz="2300" spc="46" dirty="0">
                <a:solidFill>
                  <a:srgbClr val="FF1616"/>
                </a:solidFill>
                <a:latin typeface="Times Neue Roman Bold"/>
              </a:rPr>
              <a:t>Recommendations:</a:t>
            </a:r>
          </a:p>
          <a:p>
            <a:pPr>
              <a:lnSpc>
                <a:spcPts val="2990"/>
              </a:lnSpc>
            </a:pPr>
            <a:endParaRPr lang="en-US" sz="2300" spc="46" dirty="0">
              <a:solidFill>
                <a:srgbClr val="FF1616"/>
              </a:solidFill>
              <a:latin typeface="Times Neue Roman Bold"/>
            </a:endParaRPr>
          </a:p>
          <a:p>
            <a:pPr>
              <a:lnSpc>
                <a:spcPts val="2990"/>
              </a:lnSpc>
            </a:pPr>
            <a:r>
              <a:rPr lang="en-US" sz="2300" spc="46" dirty="0">
                <a:solidFill>
                  <a:srgbClr val="000000"/>
                </a:solidFill>
                <a:latin typeface="Times Neue Roman"/>
              </a:rPr>
              <a:t>1. Airlines can keep a few popular magazines and newspapers across aisles. Of course this extra weight should not be high.</a:t>
            </a:r>
          </a:p>
          <a:p>
            <a:pPr>
              <a:lnSpc>
                <a:spcPts val="2990"/>
              </a:lnSpc>
            </a:pPr>
            <a:endParaRPr lang="en-US" sz="2300" spc="46" dirty="0">
              <a:solidFill>
                <a:srgbClr val="000000"/>
              </a:solidFill>
              <a:latin typeface="Times Neue Roman"/>
            </a:endParaRPr>
          </a:p>
          <a:p>
            <a:pPr>
              <a:lnSpc>
                <a:spcPts val="2990"/>
              </a:lnSpc>
            </a:pPr>
            <a:r>
              <a:rPr lang="en-US" sz="2300" spc="46" dirty="0">
                <a:solidFill>
                  <a:srgbClr val="000000"/>
                </a:solidFill>
                <a:latin typeface="Times Neue Roman"/>
              </a:rPr>
              <a:t>2. Multiple inbuilt screen functionalities taking into consideration different languages for international flights; and better headphones.</a:t>
            </a:r>
          </a:p>
          <a:p>
            <a:pPr>
              <a:lnSpc>
                <a:spcPts val="2990"/>
              </a:lnSpc>
            </a:pPr>
            <a:endParaRPr lang="en-US" sz="2300" spc="46" dirty="0">
              <a:solidFill>
                <a:srgbClr val="000000"/>
              </a:solidFill>
              <a:latin typeface="Times Neue Roman"/>
            </a:endParaRPr>
          </a:p>
          <a:p>
            <a:pPr>
              <a:lnSpc>
                <a:spcPts val="2990"/>
              </a:lnSpc>
            </a:pPr>
            <a:r>
              <a:rPr lang="en-US" sz="2300" spc="46" dirty="0">
                <a:solidFill>
                  <a:srgbClr val="000000"/>
                </a:solidFill>
                <a:latin typeface="Times Neue Roman"/>
              </a:rPr>
              <a:t>3. Separating business class and economy class using proper curtains to minimize comparison and perceived discrimination.</a:t>
            </a:r>
          </a:p>
          <a:p>
            <a:pPr>
              <a:lnSpc>
                <a:spcPts val="2196"/>
              </a:lnSpc>
            </a:pPr>
            <a:endParaRPr lang="en-US" sz="2300" spc="46" dirty="0">
              <a:solidFill>
                <a:srgbClr val="000000"/>
              </a:solidFill>
              <a:latin typeface="Times Neue Roman"/>
            </a:endParaRPr>
          </a:p>
          <a:p>
            <a:pPr>
              <a:lnSpc>
                <a:spcPts val="2473"/>
              </a:lnSpc>
            </a:pPr>
            <a:endParaRPr lang="en-US" sz="2300" spc="46" dirty="0">
              <a:solidFill>
                <a:srgbClr val="000000"/>
              </a:solidFill>
              <a:latin typeface="Times Neue Roman"/>
            </a:endParaRPr>
          </a:p>
        </p:txBody>
      </p:sp>
      <p:sp>
        <p:nvSpPr>
          <p:cNvPr id="7" name="Half Frame 6">
            <a:extLst>
              <a:ext uri="{FF2B5EF4-FFF2-40B4-BE49-F238E27FC236}">
                <a16:creationId xmlns:a16="http://schemas.microsoft.com/office/drawing/2014/main" id="{039648ED-0E01-421F-4D3A-2B9D1F0D6C64}"/>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8" name="Picture 5">
            <a:extLst>
              <a:ext uri="{FF2B5EF4-FFF2-40B4-BE49-F238E27FC236}">
                <a16:creationId xmlns:a16="http://schemas.microsoft.com/office/drawing/2014/main" id="{93442423-C094-4E11-9A27-3863894A028F}"/>
              </a:ext>
            </a:extLst>
          </p:cNvPr>
          <p:cNvPicPr>
            <a:picLocks noChangeAspect="1"/>
          </p:cNvPicPr>
          <p:nvPr/>
        </p:nvPicPr>
        <p:blipFill>
          <a:blip r:embed="rId2"/>
          <a:srcRect/>
          <a:stretch>
            <a:fillRect/>
          </a:stretch>
        </p:blipFill>
        <p:spPr>
          <a:xfrm>
            <a:off x="2743171" y="366940"/>
            <a:ext cx="12801658" cy="5991500"/>
          </a:xfrm>
          <a:prstGeom prst="rect">
            <a:avLst/>
          </a:prstGeom>
        </p:spPr>
      </p:pic>
      <p:grpSp>
        <p:nvGrpSpPr>
          <p:cNvPr id="9" name="Group 7">
            <a:extLst>
              <a:ext uri="{FF2B5EF4-FFF2-40B4-BE49-F238E27FC236}">
                <a16:creationId xmlns:a16="http://schemas.microsoft.com/office/drawing/2014/main" id="{FAB80DDE-469C-8C26-7398-8F9DA9CDC667}"/>
              </a:ext>
            </a:extLst>
          </p:cNvPr>
          <p:cNvGrpSpPr/>
          <p:nvPr/>
        </p:nvGrpSpPr>
        <p:grpSpPr>
          <a:xfrm>
            <a:off x="0" y="10096500"/>
            <a:ext cx="5029200" cy="189828"/>
            <a:chOff x="0" y="0"/>
            <a:chExt cx="7856514" cy="152400"/>
          </a:xfrm>
        </p:grpSpPr>
        <p:sp>
          <p:nvSpPr>
            <p:cNvPr id="10" name="Freeform 8">
              <a:extLst>
                <a:ext uri="{FF2B5EF4-FFF2-40B4-BE49-F238E27FC236}">
                  <a16:creationId xmlns:a16="http://schemas.microsoft.com/office/drawing/2014/main" id="{10CDFB4F-C3CC-0D97-8603-EE3AC2184243}"/>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11" name="Group 7">
            <a:extLst>
              <a:ext uri="{FF2B5EF4-FFF2-40B4-BE49-F238E27FC236}">
                <a16:creationId xmlns:a16="http://schemas.microsoft.com/office/drawing/2014/main" id="{2E5D4825-A3E7-9671-411C-C18C8670288B}"/>
              </a:ext>
            </a:extLst>
          </p:cNvPr>
          <p:cNvGrpSpPr/>
          <p:nvPr/>
        </p:nvGrpSpPr>
        <p:grpSpPr>
          <a:xfrm>
            <a:off x="0" y="9811422"/>
            <a:ext cx="9786008" cy="189828"/>
            <a:chOff x="0" y="0"/>
            <a:chExt cx="7856514" cy="152400"/>
          </a:xfrm>
        </p:grpSpPr>
        <p:sp>
          <p:nvSpPr>
            <p:cNvPr id="12" name="Freeform 8">
              <a:extLst>
                <a:ext uri="{FF2B5EF4-FFF2-40B4-BE49-F238E27FC236}">
                  <a16:creationId xmlns:a16="http://schemas.microsoft.com/office/drawing/2014/main" id="{310D2B21-219F-38EA-A83E-DFED9B43206F}"/>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3" name="Rectangle 12">
            <a:extLst>
              <a:ext uri="{FF2B5EF4-FFF2-40B4-BE49-F238E27FC236}">
                <a16:creationId xmlns:a16="http://schemas.microsoft.com/office/drawing/2014/main" id="{2BE1F4EA-07A0-AC80-BF2B-9F983F0E03B0}"/>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584CAE07-0683-0C98-E5AD-6B1B4D556A09}"/>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83284" y="595999"/>
            <a:ext cx="11755893" cy="1216025"/>
          </a:xfrm>
          <a:prstGeom prst="rect">
            <a:avLst/>
          </a:prstGeom>
        </p:spPr>
        <p:txBody>
          <a:bodyPr lIns="0" tIns="0" rIns="0" bIns="0" rtlCol="0" anchor="t">
            <a:spAutoFit/>
          </a:bodyPr>
          <a:lstStyle/>
          <a:p>
            <a:pPr algn="ctr">
              <a:lnSpc>
                <a:spcPts val="4900"/>
              </a:lnSpc>
            </a:pPr>
            <a:r>
              <a:rPr lang="en-US" sz="3500" dirty="0">
                <a:solidFill>
                  <a:srgbClr val="2C5E74"/>
                </a:solidFill>
                <a:latin typeface="Open Sauce SemiBold Bold"/>
              </a:rPr>
              <a:t>Analysis of satisfaction vs. Cleanliness</a:t>
            </a:r>
          </a:p>
          <a:p>
            <a:pPr algn="ctr">
              <a:lnSpc>
                <a:spcPts val="4900"/>
              </a:lnSpc>
              <a:spcBef>
                <a:spcPct val="0"/>
              </a:spcBef>
            </a:pPr>
            <a:endParaRPr lang="en-US" sz="3500" dirty="0">
              <a:solidFill>
                <a:srgbClr val="2C5E74"/>
              </a:solidFill>
              <a:latin typeface="Open Sauce SemiBold Bold"/>
            </a:endParaRPr>
          </a:p>
        </p:txBody>
      </p:sp>
      <p:sp>
        <p:nvSpPr>
          <p:cNvPr id="7" name="AutoShape 7"/>
          <p:cNvSpPr/>
          <p:nvPr/>
        </p:nvSpPr>
        <p:spPr>
          <a:xfrm>
            <a:off x="1028699" y="7520005"/>
            <a:ext cx="16465062" cy="1951704"/>
          </a:xfrm>
          <a:prstGeom prst="rect">
            <a:avLst/>
          </a:prstGeom>
          <a:solidFill>
            <a:srgbClr val="FBEAB4"/>
          </a:solidFill>
        </p:spPr>
      </p:sp>
      <p:pic>
        <p:nvPicPr>
          <p:cNvPr id="8" name="Picture 8"/>
          <p:cNvPicPr>
            <a:picLocks noChangeAspect="1"/>
          </p:cNvPicPr>
          <p:nvPr/>
        </p:nvPicPr>
        <p:blipFill>
          <a:blip r:embed="rId2"/>
          <a:srcRect/>
          <a:stretch>
            <a:fillRect/>
          </a:stretch>
        </p:blipFill>
        <p:spPr>
          <a:xfrm>
            <a:off x="3341340" y="1756646"/>
            <a:ext cx="11605317" cy="5693174"/>
          </a:xfrm>
          <a:prstGeom prst="rect">
            <a:avLst/>
          </a:prstGeom>
        </p:spPr>
      </p:pic>
      <p:sp>
        <p:nvSpPr>
          <p:cNvPr id="9" name="TextBox 9"/>
          <p:cNvSpPr txBox="1"/>
          <p:nvPr/>
        </p:nvSpPr>
        <p:spPr>
          <a:xfrm>
            <a:off x="540701" y="1256955"/>
            <a:ext cx="15442612" cy="991997"/>
          </a:xfrm>
          <a:prstGeom prst="rect">
            <a:avLst/>
          </a:prstGeom>
        </p:spPr>
        <p:txBody>
          <a:bodyPr lIns="0" tIns="0" rIns="0" bIns="0" rtlCol="0" anchor="t">
            <a:spAutoFit/>
          </a:bodyPr>
          <a:lstStyle/>
          <a:p>
            <a:pPr algn="ctr">
              <a:lnSpc>
                <a:spcPts val="3904"/>
              </a:lnSpc>
            </a:pPr>
            <a:r>
              <a:rPr lang="en-US" sz="3200" dirty="0">
                <a:solidFill>
                  <a:srgbClr val="FF1616"/>
                </a:solidFill>
                <a:latin typeface="Times Neue Roman Bold"/>
              </a:rPr>
              <a:t>How much impact does cleanliness have on overall satisfaction of passengers?</a:t>
            </a:r>
          </a:p>
          <a:p>
            <a:pPr algn="ctr">
              <a:lnSpc>
                <a:spcPts val="3904"/>
              </a:lnSpc>
              <a:spcBef>
                <a:spcPct val="0"/>
              </a:spcBef>
            </a:pPr>
            <a:endParaRPr lang="en-US" sz="3200" dirty="0">
              <a:solidFill>
                <a:srgbClr val="FF1616"/>
              </a:solidFill>
              <a:latin typeface="Times Neue Roman Bold"/>
            </a:endParaRPr>
          </a:p>
        </p:txBody>
      </p:sp>
      <p:sp>
        <p:nvSpPr>
          <p:cNvPr id="10" name="TextBox 10"/>
          <p:cNvSpPr txBox="1"/>
          <p:nvPr/>
        </p:nvSpPr>
        <p:spPr>
          <a:xfrm>
            <a:off x="1346831" y="7379634"/>
            <a:ext cx="15594336" cy="1950720"/>
          </a:xfrm>
          <a:prstGeom prst="rect">
            <a:avLst/>
          </a:prstGeom>
        </p:spPr>
        <p:txBody>
          <a:bodyPr lIns="0" tIns="0" rIns="0" bIns="0" rtlCol="0" anchor="t">
            <a:spAutoFit/>
          </a:bodyPr>
          <a:lstStyle/>
          <a:p>
            <a:pPr>
              <a:lnSpc>
                <a:spcPts val="3120"/>
              </a:lnSpc>
            </a:pPr>
            <a:endParaRPr dirty="0"/>
          </a:p>
          <a:p>
            <a:pPr>
              <a:lnSpc>
                <a:spcPts val="3120"/>
              </a:lnSpc>
            </a:pPr>
            <a:r>
              <a:rPr lang="en-US" sz="2400" spc="48" dirty="0">
                <a:solidFill>
                  <a:srgbClr val="FF1616"/>
                </a:solidFill>
                <a:latin typeface="Times Neue Roman Bold"/>
              </a:rPr>
              <a:t>Analysis:</a:t>
            </a:r>
          </a:p>
          <a:p>
            <a:pPr>
              <a:lnSpc>
                <a:spcPts val="3120"/>
              </a:lnSpc>
            </a:pPr>
            <a:endParaRPr lang="en-US" sz="2400" spc="48" dirty="0">
              <a:solidFill>
                <a:srgbClr val="FF1616"/>
              </a:solidFill>
              <a:latin typeface="Times Neue Roman Bold"/>
            </a:endParaRPr>
          </a:p>
          <a:p>
            <a:pPr>
              <a:lnSpc>
                <a:spcPts val="3120"/>
              </a:lnSpc>
            </a:pPr>
            <a:r>
              <a:rPr lang="en-US" sz="2400" spc="48" dirty="0">
                <a:solidFill>
                  <a:srgbClr val="000000"/>
                </a:solidFill>
                <a:latin typeface="Times Neue Roman"/>
              </a:rPr>
              <a:t>The passengers from Eco and Eco Plus have reported greater inconvenience when it comes to cleanliness and hygiene. Passengers within eco and eco plus, who were dissatisfied with cleanliness also displayed overall dissatisfaction.</a:t>
            </a:r>
          </a:p>
        </p:txBody>
      </p:sp>
      <p:grpSp>
        <p:nvGrpSpPr>
          <p:cNvPr id="11" name="Group 7">
            <a:extLst>
              <a:ext uri="{FF2B5EF4-FFF2-40B4-BE49-F238E27FC236}">
                <a16:creationId xmlns:a16="http://schemas.microsoft.com/office/drawing/2014/main" id="{36646E09-1C44-56B5-0F15-91C319A6914F}"/>
              </a:ext>
            </a:extLst>
          </p:cNvPr>
          <p:cNvGrpSpPr/>
          <p:nvPr/>
        </p:nvGrpSpPr>
        <p:grpSpPr>
          <a:xfrm>
            <a:off x="0" y="10096500"/>
            <a:ext cx="5029200" cy="189828"/>
            <a:chOff x="0" y="0"/>
            <a:chExt cx="7856514" cy="152400"/>
          </a:xfrm>
        </p:grpSpPr>
        <p:sp>
          <p:nvSpPr>
            <p:cNvPr id="12" name="Freeform 8">
              <a:extLst>
                <a:ext uri="{FF2B5EF4-FFF2-40B4-BE49-F238E27FC236}">
                  <a16:creationId xmlns:a16="http://schemas.microsoft.com/office/drawing/2014/main" id="{37E151D7-E7D9-AAC1-E91D-1512B3F9A6EC}"/>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13" name="Group 7">
            <a:extLst>
              <a:ext uri="{FF2B5EF4-FFF2-40B4-BE49-F238E27FC236}">
                <a16:creationId xmlns:a16="http://schemas.microsoft.com/office/drawing/2014/main" id="{BE83FF6A-0500-D620-5F4B-B2E8A49C18FC}"/>
              </a:ext>
            </a:extLst>
          </p:cNvPr>
          <p:cNvGrpSpPr/>
          <p:nvPr/>
        </p:nvGrpSpPr>
        <p:grpSpPr>
          <a:xfrm>
            <a:off x="0" y="9811422"/>
            <a:ext cx="9786008" cy="189828"/>
            <a:chOff x="0" y="0"/>
            <a:chExt cx="7856514" cy="152400"/>
          </a:xfrm>
        </p:grpSpPr>
        <p:sp>
          <p:nvSpPr>
            <p:cNvPr id="14" name="Freeform 8">
              <a:extLst>
                <a:ext uri="{FF2B5EF4-FFF2-40B4-BE49-F238E27FC236}">
                  <a16:creationId xmlns:a16="http://schemas.microsoft.com/office/drawing/2014/main" id="{CE3878B5-9DCF-0733-EC17-CE4DA81EFC6F}"/>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5" name="Rectangle 14">
            <a:extLst>
              <a:ext uri="{FF2B5EF4-FFF2-40B4-BE49-F238E27FC236}">
                <a16:creationId xmlns:a16="http://schemas.microsoft.com/office/drawing/2014/main" id="{C8802206-6D95-2683-9CF2-66BA1BFF17B0}"/>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E06CD764-207A-4581-8CB7-067343908EB0}"/>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Half Frame 16">
            <a:extLst>
              <a:ext uri="{FF2B5EF4-FFF2-40B4-BE49-F238E27FC236}">
                <a16:creationId xmlns:a16="http://schemas.microsoft.com/office/drawing/2014/main" id="{87BBD930-C096-EB13-30A9-600BAE06844C}"/>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752600" y="313709"/>
            <a:ext cx="15506700" cy="8898947"/>
          </a:xfrm>
          <a:prstGeom prst="rect">
            <a:avLst/>
          </a:prstGeom>
        </p:spPr>
      </p:pic>
      <p:grpSp>
        <p:nvGrpSpPr>
          <p:cNvPr id="5" name="Group 7">
            <a:extLst>
              <a:ext uri="{FF2B5EF4-FFF2-40B4-BE49-F238E27FC236}">
                <a16:creationId xmlns:a16="http://schemas.microsoft.com/office/drawing/2014/main" id="{7923BD03-8053-D4A4-494E-6981F874FF46}"/>
              </a:ext>
            </a:extLst>
          </p:cNvPr>
          <p:cNvGrpSpPr/>
          <p:nvPr/>
        </p:nvGrpSpPr>
        <p:grpSpPr>
          <a:xfrm>
            <a:off x="0" y="10096500"/>
            <a:ext cx="5029200" cy="189828"/>
            <a:chOff x="0" y="0"/>
            <a:chExt cx="7856514" cy="152400"/>
          </a:xfrm>
        </p:grpSpPr>
        <p:sp>
          <p:nvSpPr>
            <p:cNvPr id="6" name="Freeform 8">
              <a:extLst>
                <a:ext uri="{FF2B5EF4-FFF2-40B4-BE49-F238E27FC236}">
                  <a16:creationId xmlns:a16="http://schemas.microsoft.com/office/drawing/2014/main" id="{347B6688-B62B-32F8-35F5-998A3669CE5A}"/>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7" name="Group 7">
            <a:extLst>
              <a:ext uri="{FF2B5EF4-FFF2-40B4-BE49-F238E27FC236}">
                <a16:creationId xmlns:a16="http://schemas.microsoft.com/office/drawing/2014/main" id="{50F1EB29-D29B-F929-BA56-F4A0371465E4}"/>
              </a:ext>
            </a:extLst>
          </p:cNvPr>
          <p:cNvGrpSpPr/>
          <p:nvPr/>
        </p:nvGrpSpPr>
        <p:grpSpPr>
          <a:xfrm>
            <a:off x="0" y="9811422"/>
            <a:ext cx="9786008" cy="189828"/>
            <a:chOff x="0" y="0"/>
            <a:chExt cx="7856514" cy="152400"/>
          </a:xfrm>
        </p:grpSpPr>
        <p:sp>
          <p:nvSpPr>
            <p:cNvPr id="8" name="Freeform 8">
              <a:extLst>
                <a:ext uri="{FF2B5EF4-FFF2-40B4-BE49-F238E27FC236}">
                  <a16:creationId xmlns:a16="http://schemas.microsoft.com/office/drawing/2014/main" id="{AB1FE464-B822-DDAE-E7FE-D0E333CF0D7D}"/>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9" name="Rectangle 8">
            <a:extLst>
              <a:ext uri="{FF2B5EF4-FFF2-40B4-BE49-F238E27FC236}">
                <a16:creationId xmlns:a16="http://schemas.microsoft.com/office/drawing/2014/main" id="{0101C18C-4370-A5D0-C99F-53015C32A63D}"/>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3E583CF-E936-433F-17DA-D8A6A84DBB3C}"/>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Half Frame 10">
            <a:extLst>
              <a:ext uri="{FF2B5EF4-FFF2-40B4-BE49-F238E27FC236}">
                <a16:creationId xmlns:a16="http://schemas.microsoft.com/office/drawing/2014/main" id="{F83E8A8B-F22E-271E-4636-03381A8D9A3D}"/>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429000" y="635519"/>
            <a:ext cx="11755893" cy="596900"/>
          </a:xfrm>
          <a:prstGeom prst="rect">
            <a:avLst/>
          </a:prstGeom>
        </p:spPr>
        <p:txBody>
          <a:bodyPr lIns="0" tIns="0" rIns="0" bIns="0" rtlCol="0" anchor="t">
            <a:spAutoFit/>
          </a:bodyPr>
          <a:lstStyle/>
          <a:p>
            <a:pPr algn="ctr">
              <a:lnSpc>
                <a:spcPts val="4900"/>
              </a:lnSpc>
              <a:spcBef>
                <a:spcPct val="0"/>
              </a:spcBef>
            </a:pPr>
            <a:r>
              <a:rPr lang="en-US" sz="3500" dirty="0">
                <a:solidFill>
                  <a:srgbClr val="2C5E74"/>
                </a:solidFill>
                <a:latin typeface="Open Sauce SemiBold Bold"/>
              </a:rPr>
              <a:t>Analysis of satisfaction vs. Age of Customers</a:t>
            </a:r>
          </a:p>
        </p:txBody>
      </p:sp>
      <p:pic>
        <p:nvPicPr>
          <p:cNvPr id="7" name="Picture 7"/>
          <p:cNvPicPr>
            <a:picLocks noChangeAspect="1"/>
          </p:cNvPicPr>
          <p:nvPr/>
        </p:nvPicPr>
        <p:blipFill>
          <a:blip r:embed="rId2"/>
          <a:srcRect/>
          <a:stretch>
            <a:fillRect/>
          </a:stretch>
        </p:blipFill>
        <p:spPr>
          <a:xfrm>
            <a:off x="705317" y="2103016"/>
            <a:ext cx="17418069" cy="7205565"/>
          </a:xfrm>
          <a:prstGeom prst="rect">
            <a:avLst/>
          </a:prstGeom>
        </p:spPr>
      </p:pic>
      <p:sp>
        <p:nvSpPr>
          <p:cNvPr id="8" name="TextBox 8"/>
          <p:cNvSpPr txBox="1"/>
          <p:nvPr/>
        </p:nvSpPr>
        <p:spPr>
          <a:xfrm>
            <a:off x="-1676400" y="1351840"/>
            <a:ext cx="15442612" cy="991997"/>
          </a:xfrm>
          <a:prstGeom prst="rect">
            <a:avLst/>
          </a:prstGeom>
        </p:spPr>
        <p:txBody>
          <a:bodyPr lIns="0" tIns="0" rIns="0" bIns="0" rtlCol="0" anchor="t">
            <a:spAutoFit/>
          </a:bodyPr>
          <a:lstStyle/>
          <a:p>
            <a:pPr algn="ctr">
              <a:lnSpc>
                <a:spcPts val="3904"/>
              </a:lnSpc>
            </a:pPr>
            <a:r>
              <a:rPr lang="en-US" sz="3200" dirty="0">
                <a:solidFill>
                  <a:srgbClr val="FF1616"/>
                </a:solidFill>
                <a:latin typeface="Times Neue Roman Bold"/>
              </a:rPr>
              <a:t>How does satisfaction vary across different Age Groups?</a:t>
            </a:r>
          </a:p>
          <a:p>
            <a:pPr algn="ctr">
              <a:lnSpc>
                <a:spcPts val="3904"/>
              </a:lnSpc>
              <a:spcBef>
                <a:spcPct val="0"/>
              </a:spcBef>
            </a:pPr>
            <a:endParaRPr lang="en-US" sz="3200" dirty="0">
              <a:solidFill>
                <a:srgbClr val="FF1616"/>
              </a:solidFill>
              <a:latin typeface="Times Neue Roman Bold"/>
            </a:endParaRPr>
          </a:p>
        </p:txBody>
      </p:sp>
      <p:grpSp>
        <p:nvGrpSpPr>
          <p:cNvPr id="9" name="Group 7">
            <a:extLst>
              <a:ext uri="{FF2B5EF4-FFF2-40B4-BE49-F238E27FC236}">
                <a16:creationId xmlns:a16="http://schemas.microsoft.com/office/drawing/2014/main" id="{2C717174-3827-A93F-089D-674C6C1EAB67}"/>
              </a:ext>
            </a:extLst>
          </p:cNvPr>
          <p:cNvGrpSpPr/>
          <p:nvPr/>
        </p:nvGrpSpPr>
        <p:grpSpPr>
          <a:xfrm>
            <a:off x="0" y="10096500"/>
            <a:ext cx="5029200" cy="189828"/>
            <a:chOff x="0" y="0"/>
            <a:chExt cx="7856514" cy="152400"/>
          </a:xfrm>
        </p:grpSpPr>
        <p:sp>
          <p:nvSpPr>
            <p:cNvPr id="10" name="Freeform 8">
              <a:extLst>
                <a:ext uri="{FF2B5EF4-FFF2-40B4-BE49-F238E27FC236}">
                  <a16:creationId xmlns:a16="http://schemas.microsoft.com/office/drawing/2014/main" id="{7374FA3F-3893-5624-822A-F711F19FB17F}"/>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11" name="Group 7">
            <a:extLst>
              <a:ext uri="{FF2B5EF4-FFF2-40B4-BE49-F238E27FC236}">
                <a16:creationId xmlns:a16="http://schemas.microsoft.com/office/drawing/2014/main" id="{B340FDAF-E66D-29E1-AD67-173E0BDAE21C}"/>
              </a:ext>
            </a:extLst>
          </p:cNvPr>
          <p:cNvGrpSpPr/>
          <p:nvPr/>
        </p:nvGrpSpPr>
        <p:grpSpPr>
          <a:xfrm>
            <a:off x="0" y="9811422"/>
            <a:ext cx="9786008" cy="189828"/>
            <a:chOff x="0" y="0"/>
            <a:chExt cx="7856514" cy="152400"/>
          </a:xfrm>
        </p:grpSpPr>
        <p:sp>
          <p:nvSpPr>
            <p:cNvPr id="12" name="Freeform 8">
              <a:extLst>
                <a:ext uri="{FF2B5EF4-FFF2-40B4-BE49-F238E27FC236}">
                  <a16:creationId xmlns:a16="http://schemas.microsoft.com/office/drawing/2014/main" id="{165D8441-C592-7A2E-1A69-F7181B98F2B0}"/>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3" name="Rectangle 12">
            <a:extLst>
              <a:ext uri="{FF2B5EF4-FFF2-40B4-BE49-F238E27FC236}">
                <a16:creationId xmlns:a16="http://schemas.microsoft.com/office/drawing/2014/main" id="{00027B68-2540-3924-06CD-63665A310889}"/>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CA9BF9A7-A228-87B5-FE97-50ADE7C01AFB}"/>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Half Frame 14">
            <a:extLst>
              <a:ext uri="{FF2B5EF4-FFF2-40B4-BE49-F238E27FC236}">
                <a16:creationId xmlns:a16="http://schemas.microsoft.com/office/drawing/2014/main" id="{A4413366-A0A1-D080-E091-B0DEE402E698}"/>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t="57673"/>
          <a:stretch>
            <a:fillRect/>
          </a:stretch>
        </p:blipFill>
        <p:spPr>
          <a:xfrm>
            <a:off x="1002496" y="5852849"/>
            <a:ext cx="16823710" cy="3718392"/>
          </a:xfrm>
          <a:prstGeom prst="rect">
            <a:avLst/>
          </a:prstGeom>
        </p:spPr>
      </p:pic>
      <p:pic>
        <p:nvPicPr>
          <p:cNvPr id="5" name="Picture 5"/>
          <p:cNvPicPr>
            <a:picLocks noChangeAspect="1"/>
          </p:cNvPicPr>
          <p:nvPr/>
        </p:nvPicPr>
        <p:blipFill>
          <a:blip r:embed="rId3"/>
          <a:srcRect/>
          <a:stretch>
            <a:fillRect/>
          </a:stretch>
        </p:blipFill>
        <p:spPr>
          <a:xfrm>
            <a:off x="1203600" y="285750"/>
            <a:ext cx="7651200" cy="5471849"/>
          </a:xfrm>
          <a:prstGeom prst="rect">
            <a:avLst/>
          </a:prstGeom>
        </p:spPr>
      </p:pic>
      <p:pic>
        <p:nvPicPr>
          <p:cNvPr id="6" name="Picture 6"/>
          <p:cNvPicPr>
            <a:picLocks noChangeAspect="1"/>
          </p:cNvPicPr>
          <p:nvPr/>
        </p:nvPicPr>
        <p:blipFill>
          <a:blip r:embed="rId4"/>
          <a:srcRect/>
          <a:stretch>
            <a:fillRect/>
          </a:stretch>
        </p:blipFill>
        <p:spPr>
          <a:xfrm>
            <a:off x="9796729" y="306917"/>
            <a:ext cx="7588255" cy="5471849"/>
          </a:xfrm>
          <a:prstGeom prst="rect">
            <a:avLst/>
          </a:prstGeom>
        </p:spPr>
      </p:pic>
      <p:grpSp>
        <p:nvGrpSpPr>
          <p:cNvPr id="7" name="Group 7">
            <a:extLst>
              <a:ext uri="{FF2B5EF4-FFF2-40B4-BE49-F238E27FC236}">
                <a16:creationId xmlns:a16="http://schemas.microsoft.com/office/drawing/2014/main" id="{85E813C8-CAB0-068D-0F20-8660E0305993}"/>
              </a:ext>
            </a:extLst>
          </p:cNvPr>
          <p:cNvGrpSpPr/>
          <p:nvPr/>
        </p:nvGrpSpPr>
        <p:grpSpPr>
          <a:xfrm>
            <a:off x="0" y="10096500"/>
            <a:ext cx="5029200" cy="189828"/>
            <a:chOff x="0" y="0"/>
            <a:chExt cx="7856514" cy="152400"/>
          </a:xfrm>
        </p:grpSpPr>
        <p:sp>
          <p:nvSpPr>
            <p:cNvPr id="8" name="Freeform 8">
              <a:extLst>
                <a:ext uri="{FF2B5EF4-FFF2-40B4-BE49-F238E27FC236}">
                  <a16:creationId xmlns:a16="http://schemas.microsoft.com/office/drawing/2014/main" id="{CB782A84-1898-57F2-DD45-0BF324D91277}"/>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9" name="Group 7">
            <a:extLst>
              <a:ext uri="{FF2B5EF4-FFF2-40B4-BE49-F238E27FC236}">
                <a16:creationId xmlns:a16="http://schemas.microsoft.com/office/drawing/2014/main" id="{16C971ED-E8F2-918A-5188-9436596AFD37}"/>
              </a:ext>
            </a:extLst>
          </p:cNvPr>
          <p:cNvGrpSpPr/>
          <p:nvPr/>
        </p:nvGrpSpPr>
        <p:grpSpPr>
          <a:xfrm>
            <a:off x="0" y="9811422"/>
            <a:ext cx="9786008" cy="189828"/>
            <a:chOff x="0" y="0"/>
            <a:chExt cx="7856514" cy="152400"/>
          </a:xfrm>
        </p:grpSpPr>
        <p:sp>
          <p:nvSpPr>
            <p:cNvPr id="10" name="Freeform 8">
              <a:extLst>
                <a:ext uri="{FF2B5EF4-FFF2-40B4-BE49-F238E27FC236}">
                  <a16:creationId xmlns:a16="http://schemas.microsoft.com/office/drawing/2014/main" id="{155DE4EC-9BDF-057A-5D0B-4E61CD5F8EBF}"/>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1" name="Rectangle 10">
            <a:extLst>
              <a:ext uri="{FF2B5EF4-FFF2-40B4-BE49-F238E27FC236}">
                <a16:creationId xmlns:a16="http://schemas.microsoft.com/office/drawing/2014/main" id="{CDB98651-86CD-6530-EE6E-C4DC114EBAB0}"/>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69115054-5D84-4006-0A4D-97616C10EB6E}"/>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Half Frame 12">
            <a:extLst>
              <a:ext uri="{FF2B5EF4-FFF2-40B4-BE49-F238E27FC236}">
                <a16:creationId xmlns:a16="http://schemas.microsoft.com/office/drawing/2014/main" id="{9C0A94F5-DB1F-EC4D-E33B-B359D6C0BFA1}"/>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298397" y="2471753"/>
            <a:ext cx="16989603" cy="8765076"/>
          </a:xfrm>
          <a:prstGeom prst="rect">
            <a:avLst/>
          </a:prstGeom>
        </p:spPr>
        <p:txBody>
          <a:bodyPr lIns="0" tIns="0" rIns="0" bIns="0" rtlCol="0" anchor="t">
            <a:spAutoFit/>
          </a:bodyPr>
          <a:lstStyle/>
          <a:p>
            <a:pPr>
              <a:lnSpc>
                <a:spcPts val="3740"/>
              </a:lnSpc>
              <a:spcBef>
                <a:spcPct val="0"/>
              </a:spcBef>
            </a:pPr>
            <a:r>
              <a:rPr lang="en-US" sz="3065">
                <a:solidFill>
                  <a:srgbClr val="000000"/>
                </a:solidFill>
                <a:latin typeface="Times Neue Roman"/>
              </a:rPr>
              <a:t>The dataset consists of customer satisfaction with respect to airline services as : Satisfied / Neutral or Dissatisfied) from 120,000+ airline passengers. </a:t>
            </a:r>
          </a:p>
          <a:p>
            <a:pPr>
              <a:lnSpc>
                <a:spcPts val="3740"/>
              </a:lnSpc>
              <a:spcBef>
                <a:spcPct val="0"/>
              </a:spcBef>
            </a:pPr>
            <a:endParaRPr lang="en-US" sz="3065">
              <a:solidFill>
                <a:srgbClr val="000000"/>
              </a:solidFill>
              <a:latin typeface="Times Neue Roman"/>
            </a:endParaRPr>
          </a:p>
          <a:p>
            <a:pPr>
              <a:lnSpc>
                <a:spcPts val="3740"/>
              </a:lnSpc>
              <a:spcBef>
                <a:spcPct val="0"/>
              </a:spcBef>
            </a:pPr>
            <a:r>
              <a:rPr lang="en-US" sz="3065">
                <a:solidFill>
                  <a:srgbClr val="000000"/>
                </a:solidFill>
                <a:latin typeface="Times Neue Roman"/>
              </a:rPr>
              <a:t>It contains information about each passenger as per the following categories:</a:t>
            </a:r>
          </a:p>
          <a:p>
            <a:pPr>
              <a:lnSpc>
                <a:spcPts val="3740"/>
              </a:lnSpc>
              <a:spcBef>
                <a:spcPct val="0"/>
              </a:spcBef>
            </a:pPr>
            <a:endParaRPr lang="en-US" sz="3065">
              <a:solidFill>
                <a:srgbClr val="000000"/>
              </a:solidFill>
              <a:latin typeface="Times Neue Roman"/>
            </a:endParaRPr>
          </a:p>
          <a:p>
            <a:pPr>
              <a:lnSpc>
                <a:spcPts val="3415"/>
              </a:lnSpc>
              <a:spcBef>
                <a:spcPct val="0"/>
              </a:spcBef>
            </a:pPr>
            <a:r>
              <a:rPr lang="en-US" sz="2799">
                <a:solidFill>
                  <a:srgbClr val="000000"/>
                </a:solidFill>
                <a:latin typeface="Times Neue Roman"/>
              </a:rPr>
              <a:t>Demographics: Gender, Age</a:t>
            </a:r>
          </a:p>
          <a:p>
            <a:pPr>
              <a:lnSpc>
                <a:spcPts val="3415"/>
              </a:lnSpc>
              <a:spcBef>
                <a:spcPct val="0"/>
              </a:spcBef>
            </a:pPr>
            <a:endParaRPr lang="en-US" sz="2799">
              <a:solidFill>
                <a:srgbClr val="000000"/>
              </a:solidFill>
              <a:latin typeface="Times Neue Roman"/>
            </a:endParaRPr>
          </a:p>
          <a:p>
            <a:pPr>
              <a:lnSpc>
                <a:spcPts val="3415"/>
              </a:lnSpc>
              <a:spcBef>
                <a:spcPct val="0"/>
              </a:spcBef>
            </a:pPr>
            <a:r>
              <a:rPr lang="en-US" sz="2799">
                <a:solidFill>
                  <a:srgbClr val="000000"/>
                </a:solidFill>
                <a:latin typeface="Times Neue Roman"/>
              </a:rPr>
              <a:t>Type of customer: First-time / Returning</a:t>
            </a:r>
          </a:p>
          <a:p>
            <a:pPr>
              <a:lnSpc>
                <a:spcPts val="3415"/>
              </a:lnSpc>
              <a:spcBef>
                <a:spcPct val="0"/>
              </a:spcBef>
            </a:pPr>
            <a:endParaRPr lang="en-US" sz="2799">
              <a:solidFill>
                <a:srgbClr val="000000"/>
              </a:solidFill>
              <a:latin typeface="Times Neue Roman"/>
            </a:endParaRPr>
          </a:p>
          <a:p>
            <a:pPr>
              <a:lnSpc>
                <a:spcPts val="3415"/>
              </a:lnSpc>
              <a:spcBef>
                <a:spcPct val="0"/>
              </a:spcBef>
            </a:pPr>
            <a:r>
              <a:rPr lang="en-US" sz="2799">
                <a:solidFill>
                  <a:srgbClr val="000000"/>
                </a:solidFill>
                <a:latin typeface="Times Neue Roman"/>
              </a:rPr>
              <a:t>Class of airline travelled by : Business, Economy, Economy plus</a:t>
            </a:r>
          </a:p>
          <a:p>
            <a:pPr>
              <a:lnSpc>
                <a:spcPts val="3415"/>
              </a:lnSpc>
              <a:spcBef>
                <a:spcPct val="0"/>
              </a:spcBef>
            </a:pPr>
            <a:endParaRPr lang="en-US" sz="2799">
              <a:solidFill>
                <a:srgbClr val="000000"/>
              </a:solidFill>
              <a:latin typeface="Times Neue Roman"/>
            </a:endParaRPr>
          </a:p>
          <a:p>
            <a:pPr>
              <a:lnSpc>
                <a:spcPts val="3415"/>
              </a:lnSpc>
              <a:spcBef>
                <a:spcPct val="0"/>
              </a:spcBef>
            </a:pPr>
            <a:r>
              <a:rPr lang="en-US" sz="2799">
                <a:solidFill>
                  <a:srgbClr val="000000"/>
                </a:solidFill>
                <a:latin typeface="Times Neue Roman"/>
              </a:rPr>
              <a:t>Type of travel : Business / Personal</a:t>
            </a:r>
          </a:p>
          <a:p>
            <a:pPr>
              <a:lnSpc>
                <a:spcPts val="3415"/>
              </a:lnSpc>
              <a:spcBef>
                <a:spcPct val="0"/>
              </a:spcBef>
            </a:pPr>
            <a:endParaRPr lang="en-US" sz="2799">
              <a:solidFill>
                <a:srgbClr val="000000"/>
              </a:solidFill>
              <a:latin typeface="Times Neue Roman"/>
            </a:endParaRPr>
          </a:p>
          <a:p>
            <a:pPr>
              <a:lnSpc>
                <a:spcPts val="3415"/>
              </a:lnSpc>
              <a:spcBef>
                <a:spcPct val="0"/>
              </a:spcBef>
            </a:pPr>
            <a:r>
              <a:rPr lang="en-US" sz="2799">
                <a:solidFill>
                  <a:srgbClr val="000000"/>
                </a:solidFill>
                <a:latin typeface="Times Neue Roman"/>
              </a:rPr>
              <a:t>Flight specific features : Flight Distance, Departure Delay, Arrival Delay</a:t>
            </a:r>
          </a:p>
          <a:p>
            <a:pPr>
              <a:lnSpc>
                <a:spcPts val="3415"/>
              </a:lnSpc>
              <a:spcBef>
                <a:spcPct val="0"/>
              </a:spcBef>
            </a:pPr>
            <a:endParaRPr lang="en-US" sz="2799">
              <a:solidFill>
                <a:srgbClr val="000000"/>
              </a:solidFill>
              <a:latin typeface="Times Neue Roman"/>
            </a:endParaRPr>
          </a:p>
          <a:p>
            <a:pPr>
              <a:lnSpc>
                <a:spcPts val="3415"/>
              </a:lnSpc>
              <a:spcBef>
                <a:spcPct val="0"/>
              </a:spcBef>
            </a:pPr>
            <a:r>
              <a:rPr lang="en-US" sz="2799">
                <a:solidFill>
                  <a:srgbClr val="000000"/>
                </a:solidFill>
                <a:latin typeface="Times Neue Roman"/>
              </a:rPr>
              <a:t>Ratings provided by the customer for various airline services : Ease of Online Booking, Check-in Service, Online Boarding, Gate Location, On-board Service, Seat Comfort, Leg Room Service, Cleanliness</a:t>
            </a:r>
          </a:p>
          <a:p>
            <a:pPr>
              <a:lnSpc>
                <a:spcPts val="3415"/>
              </a:lnSpc>
              <a:spcBef>
                <a:spcPct val="0"/>
              </a:spcBef>
            </a:pPr>
            <a:endParaRPr lang="en-US" sz="2799">
              <a:solidFill>
                <a:srgbClr val="000000"/>
              </a:solidFill>
              <a:latin typeface="Times Neue Roman"/>
            </a:endParaRPr>
          </a:p>
          <a:p>
            <a:pPr>
              <a:lnSpc>
                <a:spcPts val="3415"/>
              </a:lnSpc>
              <a:spcBef>
                <a:spcPct val="0"/>
              </a:spcBef>
            </a:pPr>
            <a:r>
              <a:rPr lang="en-US" sz="2799">
                <a:solidFill>
                  <a:srgbClr val="000000"/>
                </a:solidFill>
                <a:latin typeface="Times Neue Roman"/>
              </a:rPr>
              <a:t> </a:t>
            </a:r>
          </a:p>
          <a:p>
            <a:pPr>
              <a:lnSpc>
                <a:spcPts val="3415"/>
              </a:lnSpc>
              <a:spcBef>
                <a:spcPct val="0"/>
              </a:spcBef>
            </a:pPr>
            <a:endParaRPr lang="en-US" sz="2799">
              <a:solidFill>
                <a:srgbClr val="000000"/>
              </a:solidFill>
              <a:latin typeface="Times Neue Roman"/>
            </a:endParaRPr>
          </a:p>
        </p:txBody>
      </p:sp>
      <p:pic>
        <p:nvPicPr>
          <p:cNvPr id="7" name="Picture 7"/>
          <p:cNvPicPr>
            <a:picLocks noChangeAspect="1"/>
          </p:cNvPicPr>
          <p:nvPr/>
        </p:nvPicPr>
        <p:blipFill>
          <a:blip r:embed="rId2"/>
          <a:srcRect l="11024"/>
          <a:stretch>
            <a:fillRect/>
          </a:stretch>
        </p:blipFill>
        <p:spPr>
          <a:xfrm>
            <a:off x="411383" y="4715137"/>
            <a:ext cx="617317" cy="596238"/>
          </a:xfrm>
          <a:prstGeom prst="rect">
            <a:avLst/>
          </a:prstGeom>
        </p:spPr>
      </p:pic>
      <p:pic>
        <p:nvPicPr>
          <p:cNvPr id="8" name="Picture 8"/>
          <p:cNvPicPr>
            <a:picLocks noChangeAspect="1"/>
          </p:cNvPicPr>
          <p:nvPr/>
        </p:nvPicPr>
        <p:blipFill>
          <a:blip r:embed="rId3"/>
          <a:srcRect/>
          <a:stretch>
            <a:fillRect/>
          </a:stretch>
        </p:blipFill>
        <p:spPr>
          <a:xfrm>
            <a:off x="327188" y="5542885"/>
            <a:ext cx="785708" cy="611106"/>
          </a:xfrm>
          <a:prstGeom prst="rect">
            <a:avLst/>
          </a:prstGeom>
        </p:spPr>
      </p:pic>
      <p:pic>
        <p:nvPicPr>
          <p:cNvPr id="9" name="Picture 9"/>
          <p:cNvPicPr>
            <a:picLocks noChangeAspect="1"/>
          </p:cNvPicPr>
          <p:nvPr/>
        </p:nvPicPr>
        <p:blipFill>
          <a:blip r:embed="rId4"/>
          <a:srcRect/>
          <a:stretch>
            <a:fillRect/>
          </a:stretch>
        </p:blipFill>
        <p:spPr>
          <a:xfrm>
            <a:off x="400030" y="6382591"/>
            <a:ext cx="516635" cy="555382"/>
          </a:xfrm>
          <a:prstGeom prst="rect">
            <a:avLst/>
          </a:prstGeom>
        </p:spPr>
      </p:pic>
      <p:pic>
        <p:nvPicPr>
          <p:cNvPr id="10" name="Picture 10"/>
          <p:cNvPicPr>
            <a:picLocks noChangeAspect="1"/>
          </p:cNvPicPr>
          <p:nvPr/>
        </p:nvPicPr>
        <p:blipFill>
          <a:blip r:embed="rId5"/>
          <a:srcRect/>
          <a:stretch>
            <a:fillRect/>
          </a:stretch>
        </p:blipFill>
        <p:spPr>
          <a:xfrm>
            <a:off x="327188" y="7166574"/>
            <a:ext cx="898367" cy="765821"/>
          </a:xfrm>
          <a:prstGeom prst="rect">
            <a:avLst/>
          </a:prstGeom>
        </p:spPr>
      </p:pic>
      <p:pic>
        <p:nvPicPr>
          <p:cNvPr id="11" name="Picture 11"/>
          <p:cNvPicPr>
            <a:picLocks noChangeAspect="1"/>
          </p:cNvPicPr>
          <p:nvPr/>
        </p:nvPicPr>
        <p:blipFill>
          <a:blip r:embed="rId6"/>
          <a:srcRect/>
          <a:stretch>
            <a:fillRect/>
          </a:stretch>
        </p:blipFill>
        <p:spPr>
          <a:xfrm>
            <a:off x="411383" y="8160994"/>
            <a:ext cx="617317" cy="655899"/>
          </a:xfrm>
          <a:prstGeom prst="rect">
            <a:avLst/>
          </a:prstGeom>
        </p:spPr>
      </p:pic>
      <p:pic>
        <p:nvPicPr>
          <p:cNvPr id="12" name="Picture 12"/>
          <p:cNvPicPr>
            <a:picLocks noChangeAspect="1"/>
          </p:cNvPicPr>
          <p:nvPr/>
        </p:nvPicPr>
        <p:blipFill>
          <a:blip r:embed="rId7"/>
          <a:srcRect/>
          <a:stretch>
            <a:fillRect/>
          </a:stretch>
        </p:blipFill>
        <p:spPr>
          <a:xfrm>
            <a:off x="97642" y="9045493"/>
            <a:ext cx="1127912" cy="966782"/>
          </a:xfrm>
          <a:prstGeom prst="rect">
            <a:avLst/>
          </a:prstGeom>
        </p:spPr>
      </p:pic>
      <p:sp>
        <p:nvSpPr>
          <p:cNvPr id="13" name="TextBox 13"/>
          <p:cNvSpPr txBox="1"/>
          <p:nvPr/>
        </p:nvSpPr>
        <p:spPr>
          <a:xfrm>
            <a:off x="5404121" y="904875"/>
            <a:ext cx="7479758" cy="1111250"/>
          </a:xfrm>
          <a:prstGeom prst="rect">
            <a:avLst/>
          </a:prstGeom>
        </p:spPr>
        <p:txBody>
          <a:bodyPr lIns="0" tIns="0" rIns="0" bIns="0" rtlCol="0" anchor="t">
            <a:spAutoFit/>
          </a:bodyPr>
          <a:lstStyle/>
          <a:p>
            <a:pPr algn="ctr">
              <a:lnSpc>
                <a:spcPts val="9100"/>
              </a:lnSpc>
              <a:spcBef>
                <a:spcPct val="0"/>
              </a:spcBef>
            </a:pPr>
            <a:r>
              <a:rPr lang="en-US" sz="6500">
                <a:solidFill>
                  <a:srgbClr val="2C5E74"/>
                </a:solidFill>
                <a:latin typeface="Open Sauce SemiBold Bold"/>
              </a:rPr>
              <a:t>Introduction</a:t>
            </a:r>
          </a:p>
        </p:txBody>
      </p:sp>
      <p:sp>
        <p:nvSpPr>
          <p:cNvPr id="14" name="Half Frame 13">
            <a:extLst>
              <a:ext uri="{FF2B5EF4-FFF2-40B4-BE49-F238E27FC236}">
                <a16:creationId xmlns:a16="http://schemas.microsoft.com/office/drawing/2014/main" id="{1DE1EF6C-E616-BB30-1A2A-6DA3BC467076}"/>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778869" y="628133"/>
            <a:ext cx="17356731" cy="5086836"/>
          </a:xfrm>
          <a:prstGeom prst="rect">
            <a:avLst/>
          </a:prstGeom>
        </p:spPr>
      </p:pic>
      <p:pic>
        <p:nvPicPr>
          <p:cNvPr id="5" name="Picture 5"/>
          <p:cNvPicPr>
            <a:picLocks noChangeAspect="1"/>
          </p:cNvPicPr>
          <p:nvPr/>
        </p:nvPicPr>
        <p:blipFill>
          <a:blip r:embed="rId3"/>
          <a:srcRect b="12944"/>
          <a:stretch>
            <a:fillRect/>
          </a:stretch>
        </p:blipFill>
        <p:spPr>
          <a:xfrm>
            <a:off x="1249593" y="5853907"/>
            <a:ext cx="16395858" cy="3404393"/>
          </a:xfrm>
          <a:prstGeom prst="rect">
            <a:avLst/>
          </a:prstGeom>
        </p:spPr>
      </p:pic>
      <p:grpSp>
        <p:nvGrpSpPr>
          <p:cNvPr id="6" name="Group 7">
            <a:extLst>
              <a:ext uri="{FF2B5EF4-FFF2-40B4-BE49-F238E27FC236}">
                <a16:creationId xmlns:a16="http://schemas.microsoft.com/office/drawing/2014/main" id="{D42C7706-7DB5-F970-7181-4C08E35077EF}"/>
              </a:ext>
            </a:extLst>
          </p:cNvPr>
          <p:cNvGrpSpPr/>
          <p:nvPr/>
        </p:nvGrpSpPr>
        <p:grpSpPr>
          <a:xfrm>
            <a:off x="0" y="10096500"/>
            <a:ext cx="5029200" cy="189828"/>
            <a:chOff x="0" y="0"/>
            <a:chExt cx="7856514" cy="152400"/>
          </a:xfrm>
        </p:grpSpPr>
        <p:sp>
          <p:nvSpPr>
            <p:cNvPr id="7" name="Freeform 8">
              <a:extLst>
                <a:ext uri="{FF2B5EF4-FFF2-40B4-BE49-F238E27FC236}">
                  <a16:creationId xmlns:a16="http://schemas.microsoft.com/office/drawing/2014/main" id="{07FC05DA-1538-B512-A1E5-DEB84C4C1873}"/>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8" name="Group 7">
            <a:extLst>
              <a:ext uri="{FF2B5EF4-FFF2-40B4-BE49-F238E27FC236}">
                <a16:creationId xmlns:a16="http://schemas.microsoft.com/office/drawing/2014/main" id="{6DC61667-D843-FE4E-058A-1C30FA526651}"/>
              </a:ext>
            </a:extLst>
          </p:cNvPr>
          <p:cNvGrpSpPr/>
          <p:nvPr/>
        </p:nvGrpSpPr>
        <p:grpSpPr>
          <a:xfrm>
            <a:off x="0" y="9811422"/>
            <a:ext cx="9786008" cy="189828"/>
            <a:chOff x="0" y="0"/>
            <a:chExt cx="7856514" cy="152400"/>
          </a:xfrm>
        </p:grpSpPr>
        <p:sp>
          <p:nvSpPr>
            <p:cNvPr id="9" name="Freeform 8">
              <a:extLst>
                <a:ext uri="{FF2B5EF4-FFF2-40B4-BE49-F238E27FC236}">
                  <a16:creationId xmlns:a16="http://schemas.microsoft.com/office/drawing/2014/main" id="{D351D717-A2E8-7B3A-942B-83384B24B2A1}"/>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0" name="Rectangle 9">
            <a:extLst>
              <a:ext uri="{FF2B5EF4-FFF2-40B4-BE49-F238E27FC236}">
                <a16:creationId xmlns:a16="http://schemas.microsoft.com/office/drawing/2014/main" id="{1D09C7DD-0D4A-D354-EE9E-37D3710F595E}"/>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FC08E823-67EF-36BC-FE3D-A17B74359B4C}"/>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Half Frame 11">
            <a:extLst>
              <a:ext uri="{FF2B5EF4-FFF2-40B4-BE49-F238E27FC236}">
                <a16:creationId xmlns:a16="http://schemas.microsoft.com/office/drawing/2014/main" id="{6046CED4-D01C-6AA3-716E-10D35D001141}"/>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813092" y="1188505"/>
            <a:ext cx="16951059" cy="5022536"/>
          </a:xfrm>
          <a:prstGeom prst="rect">
            <a:avLst/>
          </a:prstGeom>
        </p:spPr>
      </p:pic>
      <p:pic>
        <p:nvPicPr>
          <p:cNvPr id="5" name="Picture 5"/>
          <p:cNvPicPr>
            <a:picLocks noChangeAspect="1"/>
          </p:cNvPicPr>
          <p:nvPr/>
        </p:nvPicPr>
        <p:blipFill>
          <a:blip r:embed="rId3"/>
          <a:srcRect/>
          <a:stretch>
            <a:fillRect/>
          </a:stretch>
        </p:blipFill>
        <p:spPr>
          <a:xfrm>
            <a:off x="1324109" y="6587227"/>
            <a:ext cx="15935191" cy="1824836"/>
          </a:xfrm>
          <a:prstGeom prst="rect">
            <a:avLst/>
          </a:prstGeom>
        </p:spPr>
      </p:pic>
      <p:grpSp>
        <p:nvGrpSpPr>
          <p:cNvPr id="6" name="Group 7">
            <a:extLst>
              <a:ext uri="{FF2B5EF4-FFF2-40B4-BE49-F238E27FC236}">
                <a16:creationId xmlns:a16="http://schemas.microsoft.com/office/drawing/2014/main" id="{190424E4-A362-D774-5759-07AB2F75153A}"/>
              </a:ext>
            </a:extLst>
          </p:cNvPr>
          <p:cNvGrpSpPr/>
          <p:nvPr/>
        </p:nvGrpSpPr>
        <p:grpSpPr>
          <a:xfrm>
            <a:off x="0" y="10096500"/>
            <a:ext cx="5029200" cy="189828"/>
            <a:chOff x="0" y="0"/>
            <a:chExt cx="7856514" cy="152400"/>
          </a:xfrm>
        </p:grpSpPr>
        <p:sp>
          <p:nvSpPr>
            <p:cNvPr id="7" name="Freeform 8">
              <a:extLst>
                <a:ext uri="{FF2B5EF4-FFF2-40B4-BE49-F238E27FC236}">
                  <a16:creationId xmlns:a16="http://schemas.microsoft.com/office/drawing/2014/main" id="{939A303A-DB51-8EDD-6E0E-E5C16443BE80}"/>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8" name="Group 7">
            <a:extLst>
              <a:ext uri="{FF2B5EF4-FFF2-40B4-BE49-F238E27FC236}">
                <a16:creationId xmlns:a16="http://schemas.microsoft.com/office/drawing/2014/main" id="{21CBA968-A076-D96A-639D-4C5A8B2C5284}"/>
              </a:ext>
            </a:extLst>
          </p:cNvPr>
          <p:cNvGrpSpPr/>
          <p:nvPr/>
        </p:nvGrpSpPr>
        <p:grpSpPr>
          <a:xfrm>
            <a:off x="0" y="9811422"/>
            <a:ext cx="9786008" cy="189828"/>
            <a:chOff x="0" y="0"/>
            <a:chExt cx="7856514" cy="152400"/>
          </a:xfrm>
        </p:grpSpPr>
        <p:sp>
          <p:nvSpPr>
            <p:cNvPr id="9" name="Freeform 8">
              <a:extLst>
                <a:ext uri="{FF2B5EF4-FFF2-40B4-BE49-F238E27FC236}">
                  <a16:creationId xmlns:a16="http://schemas.microsoft.com/office/drawing/2014/main" id="{DA87E0C8-F445-B65B-DEBE-BEC8BBF32292}"/>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0" name="Rectangle 9">
            <a:extLst>
              <a:ext uri="{FF2B5EF4-FFF2-40B4-BE49-F238E27FC236}">
                <a16:creationId xmlns:a16="http://schemas.microsoft.com/office/drawing/2014/main" id="{62DA3BA3-2347-1128-B38E-5B731E81489B}"/>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FAF5D752-1B4D-34CD-C029-53DF32A949A2}"/>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Half Frame 11">
            <a:extLst>
              <a:ext uri="{FF2B5EF4-FFF2-40B4-BE49-F238E27FC236}">
                <a16:creationId xmlns:a16="http://schemas.microsoft.com/office/drawing/2014/main" id="{B3D6B10E-21C2-A151-2D96-A2C1EF85ABB7}"/>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t="2592" r="1046" b="500"/>
          <a:stretch>
            <a:fillRect/>
          </a:stretch>
        </p:blipFill>
        <p:spPr>
          <a:xfrm>
            <a:off x="700735" y="756155"/>
            <a:ext cx="17258227" cy="7892545"/>
          </a:xfrm>
          <a:prstGeom prst="rect">
            <a:avLst/>
          </a:prstGeom>
        </p:spPr>
      </p:pic>
      <p:grpSp>
        <p:nvGrpSpPr>
          <p:cNvPr id="5" name="Group 7">
            <a:extLst>
              <a:ext uri="{FF2B5EF4-FFF2-40B4-BE49-F238E27FC236}">
                <a16:creationId xmlns:a16="http://schemas.microsoft.com/office/drawing/2014/main" id="{FD5F4379-4D87-0F64-A6B4-26EF1A4A2672}"/>
              </a:ext>
            </a:extLst>
          </p:cNvPr>
          <p:cNvGrpSpPr/>
          <p:nvPr/>
        </p:nvGrpSpPr>
        <p:grpSpPr>
          <a:xfrm>
            <a:off x="0" y="10096500"/>
            <a:ext cx="5029200" cy="189828"/>
            <a:chOff x="0" y="0"/>
            <a:chExt cx="7856514" cy="152400"/>
          </a:xfrm>
        </p:grpSpPr>
        <p:sp>
          <p:nvSpPr>
            <p:cNvPr id="6" name="Freeform 8">
              <a:extLst>
                <a:ext uri="{FF2B5EF4-FFF2-40B4-BE49-F238E27FC236}">
                  <a16:creationId xmlns:a16="http://schemas.microsoft.com/office/drawing/2014/main" id="{31E51244-98E6-A77B-4545-1733E6B0DAF7}"/>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7" name="Group 7">
            <a:extLst>
              <a:ext uri="{FF2B5EF4-FFF2-40B4-BE49-F238E27FC236}">
                <a16:creationId xmlns:a16="http://schemas.microsoft.com/office/drawing/2014/main" id="{A7877FDB-31AE-3E59-5874-F69971172854}"/>
              </a:ext>
            </a:extLst>
          </p:cNvPr>
          <p:cNvGrpSpPr/>
          <p:nvPr/>
        </p:nvGrpSpPr>
        <p:grpSpPr>
          <a:xfrm>
            <a:off x="0" y="9811422"/>
            <a:ext cx="9786008" cy="189828"/>
            <a:chOff x="0" y="0"/>
            <a:chExt cx="7856514" cy="152400"/>
          </a:xfrm>
        </p:grpSpPr>
        <p:sp>
          <p:nvSpPr>
            <p:cNvPr id="8" name="Freeform 8">
              <a:extLst>
                <a:ext uri="{FF2B5EF4-FFF2-40B4-BE49-F238E27FC236}">
                  <a16:creationId xmlns:a16="http://schemas.microsoft.com/office/drawing/2014/main" id="{2A7CFAF7-5C94-803F-7128-2744D6646C90}"/>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9" name="Rectangle 8">
            <a:extLst>
              <a:ext uri="{FF2B5EF4-FFF2-40B4-BE49-F238E27FC236}">
                <a16:creationId xmlns:a16="http://schemas.microsoft.com/office/drawing/2014/main" id="{9DCBEC63-0E42-03EF-E641-9AA2404BA138}"/>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85BC7BF5-3878-D2A4-621A-4255AEEEEEED}"/>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Half Frame 10">
            <a:extLst>
              <a:ext uri="{FF2B5EF4-FFF2-40B4-BE49-F238E27FC236}">
                <a16:creationId xmlns:a16="http://schemas.microsoft.com/office/drawing/2014/main" id="{F4E98667-FE1D-AB17-617F-E17F6877C924}"/>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89182" y="999586"/>
            <a:ext cx="11755893" cy="1216025"/>
          </a:xfrm>
          <a:prstGeom prst="rect">
            <a:avLst/>
          </a:prstGeom>
        </p:spPr>
        <p:txBody>
          <a:bodyPr lIns="0" tIns="0" rIns="0" bIns="0" rtlCol="0" anchor="t">
            <a:spAutoFit/>
          </a:bodyPr>
          <a:lstStyle/>
          <a:p>
            <a:pPr algn="ctr">
              <a:lnSpc>
                <a:spcPts val="4900"/>
              </a:lnSpc>
            </a:pPr>
            <a:r>
              <a:rPr lang="en-US" sz="3500">
                <a:solidFill>
                  <a:srgbClr val="2C5E74"/>
                </a:solidFill>
                <a:latin typeface="Open Sauce SemiBold Bold"/>
              </a:rPr>
              <a:t>Check of Satisfied percentage vs Flight Distance </a:t>
            </a:r>
          </a:p>
          <a:p>
            <a:pPr algn="ctr">
              <a:lnSpc>
                <a:spcPts val="4900"/>
              </a:lnSpc>
              <a:spcBef>
                <a:spcPct val="0"/>
              </a:spcBef>
            </a:pPr>
            <a:endParaRPr lang="en-US" sz="3500">
              <a:solidFill>
                <a:srgbClr val="2C5E74"/>
              </a:solidFill>
              <a:latin typeface="Open Sauce SemiBold Bold"/>
            </a:endParaRPr>
          </a:p>
        </p:txBody>
      </p:sp>
      <p:pic>
        <p:nvPicPr>
          <p:cNvPr id="7" name="Picture 7"/>
          <p:cNvPicPr>
            <a:picLocks noChangeAspect="1"/>
          </p:cNvPicPr>
          <p:nvPr/>
        </p:nvPicPr>
        <p:blipFill>
          <a:blip r:embed="rId2"/>
          <a:srcRect/>
          <a:stretch>
            <a:fillRect/>
          </a:stretch>
        </p:blipFill>
        <p:spPr>
          <a:xfrm>
            <a:off x="3389182" y="2512572"/>
            <a:ext cx="11473137" cy="6312906"/>
          </a:xfrm>
          <a:prstGeom prst="rect">
            <a:avLst/>
          </a:prstGeom>
        </p:spPr>
      </p:pic>
      <p:grpSp>
        <p:nvGrpSpPr>
          <p:cNvPr id="10" name="Group 7">
            <a:extLst>
              <a:ext uri="{FF2B5EF4-FFF2-40B4-BE49-F238E27FC236}">
                <a16:creationId xmlns:a16="http://schemas.microsoft.com/office/drawing/2014/main" id="{E7737B28-5324-B1B2-9F7C-E1BBDA0812D0}"/>
              </a:ext>
            </a:extLst>
          </p:cNvPr>
          <p:cNvGrpSpPr/>
          <p:nvPr/>
        </p:nvGrpSpPr>
        <p:grpSpPr>
          <a:xfrm>
            <a:off x="0" y="10096500"/>
            <a:ext cx="5029200" cy="189828"/>
            <a:chOff x="0" y="0"/>
            <a:chExt cx="7856514" cy="152400"/>
          </a:xfrm>
        </p:grpSpPr>
        <p:sp>
          <p:nvSpPr>
            <p:cNvPr id="11" name="Freeform 8">
              <a:extLst>
                <a:ext uri="{FF2B5EF4-FFF2-40B4-BE49-F238E27FC236}">
                  <a16:creationId xmlns:a16="http://schemas.microsoft.com/office/drawing/2014/main" id="{612DD2CF-EEA7-E40E-33EA-A4D0C6193A54}"/>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12" name="Group 7">
            <a:extLst>
              <a:ext uri="{FF2B5EF4-FFF2-40B4-BE49-F238E27FC236}">
                <a16:creationId xmlns:a16="http://schemas.microsoft.com/office/drawing/2014/main" id="{35CF3184-3C3E-945A-1531-FD3BA184416F}"/>
              </a:ext>
            </a:extLst>
          </p:cNvPr>
          <p:cNvGrpSpPr/>
          <p:nvPr/>
        </p:nvGrpSpPr>
        <p:grpSpPr>
          <a:xfrm>
            <a:off x="0" y="9811422"/>
            <a:ext cx="9786008" cy="189828"/>
            <a:chOff x="0" y="0"/>
            <a:chExt cx="7856514" cy="152400"/>
          </a:xfrm>
        </p:grpSpPr>
        <p:sp>
          <p:nvSpPr>
            <p:cNvPr id="13" name="Freeform 8">
              <a:extLst>
                <a:ext uri="{FF2B5EF4-FFF2-40B4-BE49-F238E27FC236}">
                  <a16:creationId xmlns:a16="http://schemas.microsoft.com/office/drawing/2014/main" id="{5109EEB4-DD78-794F-38A1-1EDEF20B1F65}"/>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4" name="Rectangle 13">
            <a:extLst>
              <a:ext uri="{FF2B5EF4-FFF2-40B4-BE49-F238E27FC236}">
                <a16:creationId xmlns:a16="http://schemas.microsoft.com/office/drawing/2014/main" id="{561D4D68-ECB4-F347-8F34-C516C488B841}"/>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9B606FB8-4B00-1B6D-3F5C-7B8808FE2E2C}"/>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Half Frame 15">
            <a:extLst>
              <a:ext uri="{FF2B5EF4-FFF2-40B4-BE49-F238E27FC236}">
                <a16:creationId xmlns:a16="http://schemas.microsoft.com/office/drawing/2014/main" id="{AC7E6CE5-EB81-84D2-153B-CB9F52C316B0}"/>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89182" y="999586"/>
            <a:ext cx="11755893" cy="1216025"/>
          </a:xfrm>
          <a:prstGeom prst="rect">
            <a:avLst/>
          </a:prstGeom>
        </p:spPr>
        <p:txBody>
          <a:bodyPr lIns="0" tIns="0" rIns="0" bIns="0" rtlCol="0" anchor="t">
            <a:spAutoFit/>
          </a:bodyPr>
          <a:lstStyle/>
          <a:p>
            <a:pPr algn="ctr">
              <a:lnSpc>
                <a:spcPts val="4900"/>
              </a:lnSpc>
            </a:pPr>
            <a:r>
              <a:rPr lang="en-US" sz="3500">
                <a:solidFill>
                  <a:srgbClr val="2C5E74"/>
                </a:solidFill>
                <a:latin typeface="Open Sauce SemiBold Bold"/>
              </a:rPr>
              <a:t>Analysis of satisfaction vs. Flight distance</a:t>
            </a:r>
          </a:p>
          <a:p>
            <a:pPr algn="ctr">
              <a:lnSpc>
                <a:spcPts val="4900"/>
              </a:lnSpc>
              <a:spcBef>
                <a:spcPct val="0"/>
              </a:spcBef>
            </a:pPr>
            <a:endParaRPr lang="en-US" sz="3500">
              <a:solidFill>
                <a:srgbClr val="2C5E74"/>
              </a:solidFill>
              <a:latin typeface="Open Sauce SemiBold Bold"/>
            </a:endParaRPr>
          </a:p>
        </p:txBody>
      </p:sp>
      <p:pic>
        <p:nvPicPr>
          <p:cNvPr id="7" name="Picture 7"/>
          <p:cNvPicPr>
            <a:picLocks noChangeAspect="1"/>
          </p:cNvPicPr>
          <p:nvPr/>
        </p:nvPicPr>
        <p:blipFill>
          <a:blip r:embed="rId2"/>
          <a:srcRect/>
          <a:stretch>
            <a:fillRect/>
          </a:stretch>
        </p:blipFill>
        <p:spPr>
          <a:xfrm>
            <a:off x="1605347" y="2706847"/>
            <a:ext cx="15077306" cy="6951963"/>
          </a:xfrm>
          <a:prstGeom prst="rect">
            <a:avLst/>
          </a:prstGeom>
        </p:spPr>
      </p:pic>
      <p:sp>
        <p:nvSpPr>
          <p:cNvPr id="8" name="TextBox 8"/>
          <p:cNvSpPr txBox="1"/>
          <p:nvPr/>
        </p:nvSpPr>
        <p:spPr>
          <a:xfrm>
            <a:off x="1028700" y="1911922"/>
            <a:ext cx="15442612" cy="991997"/>
          </a:xfrm>
          <a:prstGeom prst="rect">
            <a:avLst/>
          </a:prstGeom>
        </p:spPr>
        <p:txBody>
          <a:bodyPr lIns="0" tIns="0" rIns="0" bIns="0" rtlCol="0" anchor="t">
            <a:spAutoFit/>
          </a:bodyPr>
          <a:lstStyle/>
          <a:p>
            <a:pPr>
              <a:lnSpc>
                <a:spcPts val="3904"/>
              </a:lnSpc>
            </a:pPr>
            <a:r>
              <a:rPr lang="en-US" sz="3200">
                <a:solidFill>
                  <a:srgbClr val="FF1616"/>
                </a:solidFill>
                <a:latin typeface="Times Neue Roman Bold"/>
              </a:rPr>
              <a:t>How does satisfaction vary with flight distance?</a:t>
            </a:r>
          </a:p>
          <a:p>
            <a:pPr>
              <a:lnSpc>
                <a:spcPts val="3904"/>
              </a:lnSpc>
              <a:spcBef>
                <a:spcPct val="0"/>
              </a:spcBef>
            </a:pPr>
            <a:endParaRPr lang="en-US" sz="3200">
              <a:solidFill>
                <a:srgbClr val="FF1616"/>
              </a:solidFill>
              <a:latin typeface="Times Neue Roman Bold"/>
            </a:endParaRPr>
          </a:p>
        </p:txBody>
      </p:sp>
      <p:grpSp>
        <p:nvGrpSpPr>
          <p:cNvPr id="9" name="Group 7">
            <a:extLst>
              <a:ext uri="{FF2B5EF4-FFF2-40B4-BE49-F238E27FC236}">
                <a16:creationId xmlns:a16="http://schemas.microsoft.com/office/drawing/2014/main" id="{F199F9C8-9036-DF22-9EC1-FC1F7A5DFDF3}"/>
              </a:ext>
            </a:extLst>
          </p:cNvPr>
          <p:cNvGrpSpPr/>
          <p:nvPr/>
        </p:nvGrpSpPr>
        <p:grpSpPr>
          <a:xfrm>
            <a:off x="0" y="10096500"/>
            <a:ext cx="5029200" cy="189828"/>
            <a:chOff x="0" y="0"/>
            <a:chExt cx="7856514" cy="152400"/>
          </a:xfrm>
        </p:grpSpPr>
        <p:sp>
          <p:nvSpPr>
            <p:cNvPr id="10" name="Freeform 8">
              <a:extLst>
                <a:ext uri="{FF2B5EF4-FFF2-40B4-BE49-F238E27FC236}">
                  <a16:creationId xmlns:a16="http://schemas.microsoft.com/office/drawing/2014/main" id="{582DF34C-ED60-6B6F-9F17-A757B6E129BB}"/>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11" name="Group 7">
            <a:extLst>
              <a:ext uri="{FF2B5EF4-FFF2-40B4-BE49-F238E27FC236}">
                <a16:creationId xmlns:a16="http://schemas.microsoft.com/office/drawing/2014/main" id="{E5ABD57C-79D0-EE5D-322C-B0568553DFE2}"/>
              </a:ext>
            </a:extLst>
          </p:cNvPr>
          <p:cNvGrpSpPr/>
          <p:nvPr/>
        </p:nvGrpSpPr>
        <p:grpSpPr>
          <a:xfrm>
            <a:off x="0" y="9811422"/>
            <a:ext cx="9786008" cy="189828"/>
            <a:chOff x="0" y="0"/>
            <a:chExt cx="7856514" cy="152400"/>
          </a:xfrm>
        </p:grpSpPr>
        <p:sp>
          <p:nvSpPr>
            <p:cNvPr id="12" name="Freeform 8">
              <a:extLst>
                <a:ext uri="{FF2B5EF4-FFF2-40B4-BE49-F238E27FC236}">
                  <a16:creationId xmlns:a16="http://schemas.microsoft.com/office/drawing/2014/main" id="{2C4D21BC-281D-AE36-2A0B-C71AD859B011}"/>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3" name="Rectangle 12">
            <a:extLst>
              <a:ext uri="{FF2B5EF4-FFF2-40B4-BE49-F238E27FC236}">
                <a16:creationId xmlns:a16="http://schemas.microsoft.com/office/drawing/2014/main" id="{146BDC8B-1139-3D3F-C003-0BA66A569C8F}"/>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489B3AF2-773E-95FF-453A-9BA4F3E9A40E}"/>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Half Frame 14">
            <a:extLst>
              <a:ext uri="{FF2B5EF4-FFF2-40B4-BE49-F238E27FC236}">
                <a16:creationId xmlns:a16="http://schemas.microsoft.com/office/drawing/2014/main" id="{AE4976F6-FAFD-2ABB-9C92-9FEA7FF0C08C}"/>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89182" y="999586"/>
            <a:ext cx="11755893" cy="1216025"/>
          </a:xfrm>
          <a:prstGeom prst="rect">
            <a:avLst/>
          </a:prstGeom>
        </p:spPr>
        <p:txBody>
          <a:bodyPr lIns="0" tIns="0" rIns="0" bIns="0" rtlCol="0" anchor="t">
            <a:spAutoFit/>
          </a:bodyPr>
          <a:lstStyle/>
          <a:p>
            <a:pPr algn="ctr">
              <a:lnSpc>
                <a:spcPts val="4900"/>
              </a:lnSpc>
            </a:pPr>
            <a:r>
              <a:rPr lang="en-US" sz="3500">
                <a:solidFill>
                  <a:srgbClr val="2C5E74"/>
                </a:solidFill>
                <a:latin typeface="Open Sauce SemiBold Bold"/>
              </a:rPr>
              <a:t>Flight Distance vs other parameters</a:t>
            </a:r>
          </a:p>
          <a:p>
            <a:pPr algn="ctr">
              <a:lnSpc>
                <a:spcPts val="4900"/>
              </a:lnSpc>
              <a:spcBef>
                <a:spcPct val="0"/>
              </a:spcBef>
            </a:pPr>
            <a:endParaRPr lang="en-US" sz="3500">
              <a:solidFill>
                <a:srgbClr val="2C5E74"/>
              </a:solidFill>
              <a:latin typeface="Open Sauce SemiBold Bold"/>
            </a:endParaRPr>
          </a:p>
        </p:txBody>
      </p:sp>
      <p:pic>
        <p:nvPicPr>
          <p:cNvPr id="7" name="Picture 7"/>
          <p:cNvPicPr>
            <a:picLocks noChangeAspect="1"/>
          </p:cNvPicPr>
          <p:nvPr/>
        </p:nvPicPr>
        <p:blipFill>
          <a:blip r:embed="rId2"/>
          <a:srcRect/>
          <a:stretch>
            <a:fillRect/>
          </a:stretch>
        </p:blipFill>
        <p:spPr>
          <a:xfrm>
            <a:off x="2283379" y="2321747"/>
            <a:ext cx="14261945" cy="6557660"/>
          </a:xfrm>
          <a:prstGeom prst="rect">
            <a:avLst/>
          </a:prstGeom>
        </p:spPr>
      </p:pic>
      <p:grpSp>
        <p:nvGrpSpPr>
          <p:cNvPr id="8" name="Group 7">
            <a:extLst>
              <a:ext uri="{FF2B5EF4-FFF2-40B4-BE49-F238E27FC236}">
                <a16:creationId xmlns:a16="http://schemas.microsoft.com/office/drawing/2014/main" id="{BA82347B-3F9F-922A-8D62-430E48D9B985}"/>
              </a:ext>
            </a:extLst>
          </p:cNvPr>
          <p:cNvGrpSpPr/>
          <p:nvPr/>
        </p:nvGrpSpPr>
        <p:grpSpPr>
          <a:xfrm>
            <a:off x="0" y="10096500"/>
            <a:ext cx="5029200" cy="189828"/>
            <a:chOff x="0" y="0"/>
            <a:chExt cx="7856514" cy="152400"/>
          </a:xfrm>
        </p:grpSpPr>
        <p:sp>
          <p:nvSpPr>
            <p:cNvPr id="9" name="Freeform 8">
              <a:extLst>
                <a:ext uri="{FF2B5EF4-FFF2-40B4-BE49-F238E27FC236}">
                  <a16:creationId xmlns:a16="http://schemas.microsoft.com/office/drawing/2014/main" id="{A88A5809-D918-C7B7-B17C-49D5F6977486}"/>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10" name="Group 7">
            <a:extLst>
              <a:ext uri="{FF2B5EF4-FFF2-40B4-BE49-F238E27FC236}">
                <a16:creationId xmlns:a16="http://schemas.microsoft.com/office/drawing/2014/main" id="{DA88811A-C27B-D27D-B4D8-5CD2D695A1E7}"/>
              </a:ext>
            </a:extLst>
          </p:cNvPr>
          <p:cNvGrpSpPr/>
          <p:nvPr/>
        </p:nvGrpSpPr>
        <p:grpSpPr>
          <a:xfrm>
            <a:off x="0" y="9811422"/>
            <a:ext cx="9786008" cy="189828"/>
            <a:chOff x="0" y="0"/>
            <a:chExt cx="7856514" cy="152400"/>
          </a:xfrm>
        </p:grpSpPr>
        <p:sp>
          <p:nvSpPr>
            <p:cNvPr id="11" name="Freeform 8">
              <a:extLst>
                <a:ext uri="{FF2B5EF4-FFF2-40B4-BE49-F238E27FC236}">
                  <a16:creationId xmlns:a16="http://schemas.microsoft.com/office/drawing/2014/main" id="{B80B6629-275B-7636-CF9E-4B0099A29B22}"/>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2" name="Rectangle 11">
            <a:extLst>
              <a:ext uri="{FF2B5EF4-FFF2-40B4-BE49-F238E27FC236}">
                <a16:creationId xmlns:a16="http://schemas.microsoft.com/office/drawing/2014/main" id="{75DF5A9C-5DF6-27BA-532D-61BD1B0D8ABD}"/>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7D55BE6B-97B8-E73B-444E-DC4ED6DB1623}"/>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Half Frame 13">
            <a:extLst>
              <a:ext uri="{FF2B5EF4-FFF2-40B4-BE49-F238E27FC236}">
                <a16:creationId xmlns:a16="http://schemas.microsoft.com/office/drawing/2014/main" id="{7E671973-3F46-15CB-1468-4A4193209868}"/>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89182" y="999586"/>
            <a:ext cx="11755893" cy="596900"/>
          </a:xfrm>
          <a:prstGeom prst="rect">
            <a:avLst/>
          </a:prstGeom>
        </p:spPr>
        <p:txBody>
          <a:bodyPr lIns="0" tIns="0" rIns="0" bIns="0" rtlCol="0" anchor="t">
            <a:spAutoFit/>
          </a:bodyPr>
          <a:lstStyle/>
          <a:p>
            <a:pPr algn="ctr">
              <a:lnSpc>
                <a:spcPts val="4900"/>
              </a:lnSpc>
              <a:spcBef>
                <a:spcPct val="0"/>
              </a:spcBef>
            </a:pPr>
            <a:r>
              <a:rPr lang="en-US" sz="3500" dirty="0">
                <a:solidFill>
                  <a:srgbClr val="2C5E74"/>
                </a:solidFill>
                <a:latin typeface="Open Sauce SemiBold Bold"/>
              </a:rPr>
              <a:t>Analysis</a:t>
            </a:r>
          </a:p>
        </p:txBody>
      </p:sp>
      <p:sp>
        <p:nvSpPr>
          <p:cNvPr id="7" name="TextBox 7"/>
          <p:cNvSpPr txBox="1"/>
          <p:nvPr/>
        </p:nvSpPr>
        <p:spPr>
          <a:xfrm>
            <a:off x="1680904" y="2503697"/>
            <a:ext cx="15172449" cy="6798310"/>
          </a:xfrm>
          <a:prstGeom prst="rect">
            <a:avLst/>
          </a:prstGeom>
        </p:spPr>
        <p:txBody>
          <a:bodyPr lIns="0" tIns="0" rIns="0" bIns="0" rtlCol="0" anchor="t">
            <a:spAutoFit/>
          </a:bodyPr>
          <a:lstStyle/>
          <a:p>
            <a:pPr marL="690881" lvl="1" indent="-345440">
              <a:lnSpc>
                <a:spcPts val="4160"/>
              </a:lnSpc>
              <a:buFont typeface="Arial"/>
              <a:buChar char="•"/>
            </a:pPr>
            <a:r>
              <a:rPr lang="en-US" sz="3200" spc="64">
                <a:solidFill>
                  <a:srgbClr val="000000"/>
                </a:solidFill>
                <a:latin typeface="Times Neue Roman"/>
              </a:rPr>
              <a:t>Passengers flying for longer distances are satisfied with the Leg room , Seat comfort, On-Board service and In-flight entertainment. </a:t>
            </a:r>
          </a:p>
          <a:p>
            <a:pPr marL="690881" lvl="1" indent="-345440">
              <a:lnSpc>
                <a:spcPts val="4160"/>
              </a:lnSpc>
              <a:buFont typeface="Arial"/>
              <a:buChar char="•"/>
            </a:pPr>
            <a:r>
              <a:rPr lang="en-US" sz="3200" spc="64">
                <a:solidFill>
                  <a:srgbClr val="000000"/>
                </a:solidFill>
                <a:latin typeface="Times Neue Roman"/>
              </a:rPr>
              <a:t>The point of concern is the rating of the passengers for the In - Flight Wifi service. This rating averages out to 2.75, irrespective of the distance flown. </a:t>
            </a:r>
          </a:p>
          <a:p>
            <a:pPr marL="690881" lvl="1" indent="-345440">
              <a:lnSpc>
                <a:spcPts val="4160"/>
              </a:lnSpc>
              <a:buFont typeface="Arial"/>
              <a:buChar char="•"/>
            </a:pPr>
            <a:r>
              <a:rPr lang="en-US" sz="3200" spc="64">
                <a:solidFill>
                  <a:srgbClr val="000000"/>
                </a:solidFill>
                <a:latin typeface="Times Neue Roman"/>
              </a:rPr>
              <a:t>A suggestion for the airline would be to increase the coverage/speed of the internet connectivity, as a constant rating across distances suggests that the passengers do not run out of internet, but are overall dissatisfied with the speed. </a:t>
            </a:r>
          </a:p>
          <a:p>
            <a:pPr marL="690881" lvl="1" indent="-345440">
              <a:lnSpc>
                <a:spcPts val="4160"/>
              </a:lnSpc>
              <a:buFont typeface="Arial"/>
              <a:buChar char="•"/>
            </a:pPr>
            <a:r>
              <a:rPr lang="en-US" sz="3200" spc="64">
                <a:solidFill>
                  <a:srgbClr val="000000"/>
                </a:solidFill>
                <a:latin typeface="Times Neue Roman"/>
              </a:rPr>
              <a:t>The process of creating a ‘connected airplane’ is changing. Many airlines are continuing to upgrade aircraft fleets for satcom and wifi connectivity, while new-build airliners are increasingly delivered either equipped with IFEC suites, or provisioned ready to accept them with minimal modification.</a:t>
            </a:r>
          </a:p>
          <a:p>
            <a:pPr>
              <a:lnSpc>
                <a:spcPts val="4160"/>
              </a:lnSpc>
            </a:pPr>
            <a:endParaRPr lang="en-US" sz="3200" spc="64">
              <a:solidFill>
                <a:srgbClr val="000000"/>
              </a:solidFill>
              <a:latin typeface="Times Neue Roman"/>
            </a:endParaRPr>
          </a:p>
          <a:p>
            <a:pPr>
              <a:lnSpc>
                <a:spcPts val="4160"/>
              </a:lnSpc>
            </a:pPr>
            <a:endParaRPr lang="en-US" sz="3200" spc="64">
              <a:solidFill>
                <a:srgbClr val="000000"/>
              </a:solidFill>
              <a:latin typeface="Times Neue Roman"/>
            </a:endParaRPr>
          </a:p>
        </p:txBody>
      </p:sp>
      <p:grpSp>
        <p:nvGrpSpPr>
          <p:cNvPr id="8" name="Group 7">
            <a:extLst>
              <a:ext uri="{FF2B5EF4-FFF2-40B4-BE49-F238E27FC236}">
                <a16:creationId xmlns:a16="http://schemas.microsoft.com/office/drawing/2014/main" id="{566196C1-0431-AAA0-A94A-5C20F15CAE2A}"/>
              </a:ext>
            </a:extLst>
          </p:cNvPr>
          <p:cNvGrpSpPr/>
          <p:nvPr/>
        </p:nvGrpSpPr>
        <p:grpSpPr>
          <a:xfrm>
            <a:off x="0" y="10096500"/>
            <a:ext cx="5029200" cy="189828"/>
            <a:chOff x="0" y="0"/>
            <a:chExt cx="7856514" cy="152400"/>
          </a:xfrm>
        </p:grpSpPr>
        <p:sp>
          <p:nvSpPr>
            <p:cNvPr id="9" name="Freeform 8">
              <a:extLst>
                <a:ext uri="{FF2B5EF4-FFF2-40B4-BE49-F238E27FC236}">
                  <a16:creationId xmlns:a16="http://schemas.microsoft.com/office/drawing/2014/main" id="{E41191C2-F37C-92A2-20AA-509078AE1CA6}"/>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10" name="Group 7">
            <a:extLst>
              <a:ext uri="{FF2B5EF4-FFF2-40B4-BE49-F238E27FC236}">
                <a16:creationId xmlns:a16="http://schemas.microsoft.com/office/drawing/2014/main" id="{68C74D20-AD59-0EC5-9874-6B7AAB415FDA}"/>
              </a:ext>
            </a:extLst>
          </p:cNvPr>
          <p:cNvGrpSpPr/>
          <p:nvPr/>
        </p:nvGrpSpPr>
        <p:grpSpPr>
          <a:xfrm>
            <a:off x="0" y="9811422"/>
            <a:ext cx="9786008" cy="189828"/>
            <a:chOff x="0" y="0"/>
            <a:chExt cx="7856514" cy="152400"/>
          </a:xfrm>
        </p:grpSpPr>
        <p:sp>
          <p:nvSpPr>
            <p:cNvPr id="11" name="Freeform 8">
              <a:extLst>
                <a:ext uri="{FF2B5EF4-FFF2-40B4-BE49-F238E27FC236}">
                  <a16:creationId xmlns:a16="http://schemas.microsoft.com/office/drawing/2014/main" id="{92150E84-8939-014B-9055-68B361A5C34F}"/>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2" name="Rectangle 11">
            <a:extLst>
              <a:ext uri="{FF2B5EF4-FFF2-40B4-BE49-F238E27FC236}">
                <a16:creationId xmlns:a16="http://schemas.microsoft.com/office/drawing/2014/main" id="{790688A8-D820-E97F-57F3-495DEFA94999}"/>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24772955-DEE2-B8A5-A1A8-53218881C5BA}"/>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Half Frame 13">
            <a:extLst>
              <a:ext uri="{FF2B5EF4-FFF2-40B4-BE49-F238E27FC236}">
                <a16:creationId xmlns:a16="http://schemas.microsoft.com/office/drawing/2014/main" id="{2E09E384-4BD2-2DF7-6FC4-1A3ACDDC323A}"/>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980" b="4980"/>
          <a:stretch>
            <a:fillRect/>
          </a:stretch>
        </p:blipFill>
        <p:spPr>
          <a:xfrm>
            <a:off x="1838459" y="1331391"/>
            <a:ext cx="14722393" cy="5253401"/>
          </a:xfrm>
          <a:prstGeom prst="rect">
            <a:avLst/>
          </a:prstGeom>
        </p:spPr>
      </p:pic>
      <p:pic>
        <p:nvPicPr>
          <p:cNvPr id="3" name="Picture 3"/>
          <p:cNvPicPr>
            <a:picLocks noChangeAspect="1"/>
          </p:cNvPicPr>
          <p:nvPr/>
        </p:nvPicPr>
        <p:blipFill>
          <a:blip r:embed="rId3"/>
          <a:srcRect/>
          <a:stretch>
            <a:fillRect/>
          </a:stretch>
        </p:blipFill>
        <p:spPr>
          <a:xfrm>
            <a:off x="1707801" y="6782048"/>
            <a:ext cx="15224296" cy="2349111"/>
          </a:xfrm>
          <a:prstGeom prst="rect">
            <a:avLst/>
          </a:prstGeom>
        </p:spPr>
      </p:pic>
      <p:sp>
        <p:nvSpPr>
          <p:cNvPr id="4" name="TextBox 4"/>
          <p:cNvSpPr txBox="1"/>
          <p:nvPr/>
        </p:nvSpPr>
        <p:spPr>
          <a:xfrm>
            <a:off x="1028700" y="644004"/>
            <a:ext cx="15442612" cy="991997"/>
          </a:xfrm>
          <a:prstGeom prst="rect">
            <a:avLst/>
          </a:prstGeom>
        </p:spPr>
        <p:txBody>
          <a:bodyPr lIns="0" tIns="0" rIns="0" bIns="0" rtlCol="0" anchor="t">
            <a:spAutoFit/>
          </a:bodyPr>
          <a:lstStyle/>
          <a:p>
            <a:pPr>
              <a:lnSpc>
                <a:spcPts val="3904"/>
              </a:lnSpc>
            </a:pPr>
            <a:r>
              <a:rPr lang="en-US" sz="3200">
                <a:solidFill>
                  <a:srgbClr val="FF1616"/>
                </a:solidFill>
                <a:latin typeface="Times Neue Roman Bold"/>
              </a:rPr>
              <a:t>How does Class impact the Satisfaction of the passengers?</a:t>
            </a:r>
          </a:p>
          <a:p>
            <a:pPr>
              <a:lnSpc>
                <a:spcPts val="3904"/>
              </a:lnSpc>
              <a:spcBef>
                <a:spcPct val="0"/>
              </a:spcBef>
            </a:pPr>
            <a:endParaRPr lang="en-US" sz="3200">
              <a:solidFill>
                <a:srgbClr val="FF1616"/>
              </a:solidFill>
              <a:latin typeface="Times Neue Roman Bold"/>
            </a:endParaRPr>
          </a:p>
        </p:txBody>
      </p:sp>
      <p:grpSp>
        <p:nvGrpSpPr>
          <p:cNvPr id="7" name="Group 7">
            <a:extLst>
              <a:ext uri="{FF2B5EF4-FFF2-40B4-BE49-F238E27FC236}">
                <a16:creationId xmlns:a16="http://schemas.microsoft.com/office/drawing/2014/main" id="{9E527FEA-A1C3-4C62-C967-0E0A893BB555}"/>
              </a:ext>
            </a:extLst>
          </p:cNvPr>
          <p:cNvGrpSpPr/>
          <p:nvPr/>
        </p:nvGrpSpPr>
        <p:grpSpPr>
          <a:xfrm>
            <a:off x="0" y="10096500"/>
            <a:ext cx="5029200" cy="189828"/>
            <a:chOff x="0" y="0"/>
            <a:chExt cx="7856514" cy="152400"/>
          </a:xfrm>
        </p:grpSpPr>
        <p:sp>
          <p:nvSpPr>
            <p:cNvPr id="8" name="Freeform 8">
              <a:extLst>
                <a:ext uri="{FF2B5EF4-FFF2-40B4-BE49-F238E27FC236}">
                  <a16:creationId xmlns:a16="http://schemas.microsoft.com/office/drawing/2014/main" id="{B88AF603-FD73-14FA-C655-72DFFB96C904}"/>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9" name="Group 7">
            <a:extLst>
              <a:ext uri="{FF2B5EF4-FFF2-40B4-BE49-F238E27FC236}">
                <a16:creationId xmlns:a16="http://schemas.microsoft.com/office/drawing/2014/main" id="{74F7CAE5-8B3A-004E-FF97-16B5FAE8B478}"/>
              </a:ext>
            </a:extLst>
          </p:cNvPr>
          <p:cNvGrpSpPr/>
          <p:nvPr/>
        </p:nvGrpSpPr>
        <p:grpSpPr>
          <a:xfrm>
            <a:off x="0" y="9811422"/>
            <a:ext cx="9786008" cy="189828"/>
            <a:chOff x="0" y="0"/>
            <a:chExt cx="7856514" cy="152400"/>
          </a:xfrm>
        </p:grpSpPr>
        <p:sp>
          <p:nvSpPr>
            <p:cNvPr id="10" name="Freeform 8">
              <a:extLst>
                <a:ext uri="{FF2B5EF4-FFF2-40B4-BE49-F238E27FC236}">
                  <a16:creationId xmlns:a16="http://schemas.microsoft.com/office/drawing/2014/main" id="{8E6C7DD7-AF3A-A9A3-E403-97B494F22448}"/>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1" name="Rectangle 10">
            <a:extLst>
              <a:ext uri="{FF2B5EF4-FFF2-40B4-BE49-F238E27FC236}">
                <a16:creationId xmlns:a16="http://schemas.microsoft.com/office/drawing/2014/main" id="{8D9E5269-4D9F-921A-C5FC-7104F53C0C81}"/>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E9A056BD-68EE-2708-31CD-109357D628DF}"/>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Half Frame 12">
            <a:extLst>
              <a:ext uri="{FF2B5EF4-FFF2-40B4-BE49-F238E27FC236}">
                <a16:creationId xmlns:a16="http://schemas.microsoft.com/office/drawing/2014/main" id="{72E3E9E3-B502-16CF-9D87-E065C313F88F}"/>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689262" y="2193401"/>
            <a:ext cx="7191564" cy="6853137"/>
          </a:xfrm>
          <a:prstGeom prst="rect">
            <a:avLst/>
          </a:prstGeom>
        </p:spPr>
      </p:pic>
      <p:pic>
        <p:nvPicPr>
          <p:cNvPr id="5" name="Picture 5"/>
          <p:cNvPicPr>
            <a:picLocks noChangeAspect="1"/>
          </p:cNvPicPr>
          <p:nvPr/>
        </p:nvPicPr>
        <p:blipFill>
          <a:blip r:embed="rId3"/>
          <a:srcRect/>
          <a:stretch>
            <a:fillRect/>
          </a:stretch>
        </p:blipFill>
        <p:spPr>
          <a:xfrm>
            <a:off x="9884099" y="2193401"/>
            <a:ext cx="7375201" cy="7028133"/>
          </a:xfrm>
          <a:prstGeom prst="rect">
            <a:avLst/>
          </a:prstGeom>
        </p:spPr>
      </p:pic>
      <p:sp>
        <p:nvSpPr>
          <p:cNvPr id="6" name="TextBox 6"/>
          <p:cNvSpPr txBox="1"/>
          <p:nvPr/>
        </p:nvSpPr>
        <p:spPr>
          <a:xfrm>
            <a:off x="1219200" y="996426"/>
            <a:ext cx="15848129" cy="574453"/>
          </a:xfrm>
          <a:prstGeom prst="rect">
            <a:avLst/>
          </a:prstGeom>
        </p:spPr>
        <p:txBody>
          <a:bodyPr wrap="square" lIns="0" tIns="0" rIns="0" bIns="0" rtlCol="0" anchor="t">
            <a:spAutoFit/>
          </a:bodyPr>
          <a:lstStyle/>
          <a:p>
            <a:pPr algn="ctr">
              <a:lnSpc>
                <a:spcPts val="4900"/>
              </a:lnSpc>
              <a:spcBef>
                <a:spcPct val="0"/>
              </a:spcBef>
            </a:pPr>
            <a:r>
              <a:rPr lang="en-US" sz="3500" dirty="0">
                <a:solidFill>
                  <a:srgbClr val="2C5E74"/>
                </a:solidFill>
                <a:latin typeface="Open Sauce SemiBold Bold"/>
              </a:rPr>
              <a:t>Average User Ratings of passengers in Economy vs Business Class</a:t>
            </a:r>
          </a:p>
        </p:txBody>
      </p:sp>
      <p:grpSp>
        <p:nvGrpSpPr>
          <p:cNvPr id="7" name="Group 7">
            <a:extLst>
              <a:ext uri="{FF2B5EF4-FFF2-40B4-BE49-F238E27FC236}">
                <a16:creationId xmlns:a16="http://schemas.microsoft.com/office/drawing/2014/main" id="{EF642630-FBB8-4B90-7DB6-C95671B02DE5}"/>
              </a:ext>
            </a:extLst>
          </p:cNvPr>
          <p:cNvGrpSpPr/>
          <p:nvPr/>
        </p:nvGrpSpPr>
        <p:grpSpPr>
          <a:xfrm>
            <a:off x="0" y="10096500"/>
            <a:ext cx="5029200" cy="189828"/>
            <a:chOff x="0" y="0"/>
            <a:chExt cx="7856514" cy="152400"/>
          </a:xfrm>
        </p:grpSpPr>
        <p:sp>
          <p:nvSpPr>
            <p:cNvPr id="8" name="Freeform 8">
              <a:extLst>
                <a:ext uri="{FF2B5EF4-FFF2-40B4-BE49-F238E27FC236}">
                  <a16:creationId xmlns:a16="http://schemas.microsoft.com/office/drawing/2014/main" id="{41108E2B-5EDD-B8CF-BE7E-7825894C68D8}"/>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9" name="Group 7">
            <a:extLst>
              <a:ext uri="{FF2B5EF4-FFF2-40B4-BE49-F238E27FC236}">
                <a16:creationId xmlns:a16="http://schemas.microsoft.com/office/drawing/2014/main" id="{FFC96C4A-69BC-7295-E185-32488E4B60E0}"/>
              </a:ext>
            </a:extLst>
          </p:cNvPr>
          <p:cNvGrpSpPr/>
          <p:nvPr/>
        </p:nvGrpSpPr>
        <p:grpSpPr>
          <a:xfrm>
            <a:off x="0" y="9811422"/>
            <a:ext cx="9786008" cy="189828"/>
            <a:chOff x="0" y="0"/>
            <a:chExt cx="7856514" cy="152400"/>
          </a:xfrm>
        </p:grpSpPr>
        <p:sp>
          <p:nvSpPr>
            <p:cNvPr id="10" name="Freeform 8">
              <a:extLst>
                <a:ext uri="{FF2B5EF4-FFF2-40B4-BE49-F238E27FC236}">
                  <a16:creationId xmlns:a16="http://schemas.microsoft.com/office/drawing/2014/main" id="{9F08E2E3-00FE-00D9-1F92-7D9E812D7BCC}"/>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1" name="Rectangle 10">
            <a:extLst>
              <a:ext uri="{FF2B5EF4-FFF2-40B4-BE49-F238E27FC236}">
                <a16:creationId xmlns:a16="http://schemas.microsoft.com/office/drawing/2014/main" id="{98D1315E-EB6E-180A-47C5-EA009EEAD37B}"/>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D9659373-E569-D4EC-AA97-7D80288CCB0D}"/>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Half Frame 12">
            <a:extLst>
              <a:ext uri="{FF2B5EF4-FFF2-40B4-BE49-F238E27FC236}">
                <a16:creationId xmlns:a16="http://schemas.microsoft.com/office/drawing/2014/main" id="{F7BE09C8-CBFC-03D0-B473-7B117C60EA1B}"/>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89182" y="999586"/>
            <a:ext cx="11755893" cy="596900"/>
          </a:xfrm>
          <a:prstGeom prst="rect">
            <a:avLst/>
          </a:prstGeom>
        </p:spPr>
        <p:txBody>
          <a:bodyPr lIns="0" tIns="0" rIns="0" bIns="0" rtlCol="0" anchor="t">
            <a:spAutoFit/>
          </a:bodyPr>
          <a:lstStyle/>
          <a:p>
            <a:pPr algn="ctr">
              <a:lnSpc>
                <a:spcPts val="4900"/>
              </a:lnSpc>
              <a:spcBef>
                <a:spcPct val="0"/>
              </a:spcBef>
            </a:pPr>
            <a:r>
              <a:rPr lang="en-US" sz="3500">
                <a:solidFill>
                  <a:srgbClr val="2C5E74"/>
                </a:solidFill>
                <a:latin typeface="Open Sauce SemiBold Bold"/>
              </a:rPr>
              <a:t>Analysis</a:t>
            </a:r>
          </a:p>
        </p:txBody>
      </p:sp>
      <p:sp>
        <p:nvSpPr>
          <p:cNvPr id="7" name="TextBox 7"/>
          <p:cNvSpPr txBox="1"/>
          <p:nvPr/>
        </p:nvSpPr>
        <p:spPr>
          <a:xfrm>
            <a:off x="1557776" y="2119953"/>
            <a:ext cx="15172449" cy="6770783"/>
          </a:xfrm>
          <a:prstGeom prst="rect">
            <a:avLst/>
          </a:prstGeom>
        </p:spPr>
        <p:txBody>
          <a:bodyPr lIns="0" tIns="0" rIns="0" bIns="0" rtlCol="0" anchor="t">
            <a:spAutoFit/>
          </a:bodyPr>
          <a:lstStyle/>
          <a:p>
            <a:pPr marL="690881" lvl="1" indent="-345440">
              <a:lnSpc>
                <a:spcPts val="4160"/>
              </a:lnSpc>
              <a:buFont typeface="Arial"/>
              <a:buChar char="•"/>
            </a:pPr>
            <a:r>
              <a:rPr lang="en-US" sz="3200" spc="64">
                <a:solidFill>
                  <a:srgbClr val="000000"/>
                </a:solidFill>
                <a:latin typeface="Times Neue Roman"/>
              </a:rPr>
              <a:t>Online Boarding, on board service, Cleanliness, Legroom, Seat Comfort, on-board service has a significantly better for Business Passengers.</a:t>
            </a:r>
          </a:p>
          <a:p>
            <a:pPr marL="690881" lvl="1" indent="-345440">
              <a:lnSpc>
                <a:spcPts val="4160"/>
              </a:lnSpc>
              <a:buFont typeface="Arial"/>
              <a:buChar char="•"/>
            </a:pPr>
            <a:r>
              <a:rPr lang="en-US" sz="3200" spc="64">
                <a:solidFill>
                  <a:srgbClr val="000000"/>
                </a:solidFill>
                <a:latin typeface="Times Neue Roman"/>
              </a:rPr>
              <a:t>Arrival and Departure Time Convenience has a relatively rating in Economy class than Business Class.</a:t>
            </a:r>
          </a:p>
          <a:p>
            <a:pPr marL="690881" lvl="1" indent="-345440">
              <a:lnSpc>
                <a:spcPts val="4160"/>
              </a:lnSpc>
              <a:buFont typeface="Arial"/>
              <a:buChar char="•"/>
            </a:pPr>
            <a:r>
              <a:rPr lang="en-US" sz="3200" spc="64">
                <a:solidFill>
                  <a:srgbClr val="000000"/>
                </a:solidFill>
                <a:latin typeface="Times Neue Roman"/>
              </a:rPr>
              <a:t>Average In-Flight wifi ratings is low in both Economy and Business class.</a:t>
            </a:r>
          </a:p>
          <a:p>
            <a:pPr marL="690881" lvl="1" indent="-345440">
              <a:lnSpc>
                <a:spcPts val="4160"/>
              </a:lnSpc>
              <a:buFont typeface="Arial"/>
              <a:buChar char="•"/>
            </a:pPr>
            <a:r>
              <a:rPr lang="en-US" sz="3200" spc="64">
                <a:solidFill>
                  <a:srgbClr val="000000"/>
                </a:solidFill>
                <a:latin typeface="Times Neue Roman"/>
              </a:rPr>
              <a:t>Ease of Online booking has the lowest average rating in Economy class while it slightly better in Business class.</a:t>
            </a:r>
          </a:p>
          <a:p>
            <a:pPr marL="690881" lvl="1" indent="-345440">
              <a:lnSpc>
                <a:spcPts val="4160"/>
              </a:lnSpc>
              <a:buFont typeface="Arial"/>
              <a:buChar char="•"/>
            </a:pPr>
            <a:r>
              <a:rPr lang="en-US" sz="3200" spc="64">
                <a:solidFill>
                  <a:srgbClr val="000000"/>
                </a:solidFill>
                <a:latin typeface="Times Neue Roman"/>
              </a:rPr>
              <a:t>A suggestion for the airlines could be to improve the online booking interface to make is easy for the passengers to book and improve the overall rating which could lead to a better satisfaction.</a:t>
            </a:r>
          </a:p>
          <a:p>
            <a:pPr marL="690881" lvl="1" indent="-345440">
              <a:lnSpc>
                <a:spcPts val="4160"/>
              </a:lnSpc>
              <a:buFont typeface="Arial"/>
              <a:buChar char="•"/>
            </a:pPr>
            <a:r>
              <a:rPr lang="en-US" sz="3200" spc="64">
                <a:solidFill>
                  <a:srgbClr val="000000"/>
                </a:solidFill>
                <a:latin typeface="Times Neue Roman"/>
              </a:rPr>
              <a:t>Baggage handling and In-flight service has been rated the highest amongst both Business and Economy Classes. </a:t>
            </a:r>
          </a:p>
          <a:p>
            <a:pPr>
              <a:lnSpc>
                <a:spcPts val="3945"/>
              </a:lnSpc>
            </a:pPr>
            <a:endParaRPr lang="en-US" sz="3200" spc="64">
              <a:solidFill>
                <a:srgbClr val="000000"/>
              </a:solidFill>
              <a:latin typeface="Times Neue Roman"/>
            </a:endParaRPr>
          </a:p>
        </p:txBody>
      </p:sp>
      <p:grpSp>
        <p:nvGrpSpPr>
          <p:cNvPr id="8" name="Group 7">
            <a:extLst>
              <a:ext uri="{FF2B5EF4-FFF2-40B4-BE49-F238E27FC236}">
                <a16:creationId xmlns:a16="http://schemas.microsoft.com/office/drawing/2014/main" id="{A8FDC479-0AFF-2919-599F-022062A5B8AC}"/>
              </a:ext>
            </a:extLst>
          </p:cNvPr>
          <p:cNvGrpSpPr/>
          <p:nvPr/>
        </p:nvGrpSpPr>
        <p:grpSpPr>
          <a:xfrm>
            <a:off x="0" y="10096500"/>
            <a:ext cx="5029200" cy="189828"/>
            <a:chOff x="0" y="0"/>
            <a:chExt cx="7856514" cy="152400"/>
          </a:xfrm>
        </p:grpSpPr>
        <p:sp>
          <p:nvSpPr>
            <p:cNvPr id="9" name="Freeform 8">
              <a:extLst>
                <a:ext uri="{FF2B5EF4-FFF2-40B4-BE49-F238E27FC236}">
                  <a16:creationId xmlns:a16="http://schemas.microsoft.com/office/drawing/2014/main" id="{A571E374-79D1-A091-704D-5F05DF01DE15}"/>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10" name="Group 7">
            <a:extLst>
              <a:ext uri="{FF2B5EF4-FFF2-40B4-BE49-F238E27FC236}">
                <a16:creationId xmlns:a16="http://schemas.microsoft.com/office/drawing/2014/main" id="{661532FA-AC6F-8A01-325F-FAB9E77F9CBE}"/>
              </a:ext>
            </a:extLst>
          </p:cNvPr>
          <p:cNvGrpSpPr/>
          <p:nvPr/>
        </p:nvGrpSpPr>
        <p:grpSpPr>
          <a:xfrm>
            <a:off x="0" y="9811422"/>
            <a:ext cx="9786008" cy="189828"/>
            <a:chOff x="0" y="0"/>
            <a:chExt cx="7856514" cy="152400"/>
          </a:xfrm>
        </p:grpSpPr>
        <p:sp>
          <p:nvSpPr>
            <p:cNvPr id="11" name="Freeform 8">
              <a:extLst>
                <a:ext uri="{FF2B5EF4-FFF2-40B4-BE49-F238E27FC236}">
                  <a16:creationId xmlns:a16="http://schemas.microsoft.com/office/drawing/2014/main" id="{8D7B7199-867E-EE39-D8E4-DFD0D3DF3310}"/>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2" name="Rectangle 11">
            <a:extLst>
              <a:ext uri="{FF2B5EF4-FFF2-40B4-BE49-F238E27FC236}">
                <a16:creationId xmlns:a16="http://schemas.microsoft.com/office/drawing/2014/main" id="{746C1DA8-71C6-CB35-95EC-E2DB2DC53892}"/>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8DA43834-55F1-93DC-3F35-789FA02C75F7}"/>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Half Frame 13">
            <a:extLst>
              <a:ext uri="{FF2B5EF4-FFF2-40B4-BE49-F238E27FC236}">
                <a16:creationId xmlns:a16="http://schemas.microsoft.com/office/drawing/2014/main" id="{82D0163C-CA6D-B4BB-8525-AA06815955D9}"/>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621172" y="1991018"/>
            <a:ext cx="17249645" cy="6721071"/>
          </a:xfrm>
          <a:prstGeom prst="rect">
            <a:avLst/>
          </a:prstGeom>
        </p:spPr>
      </p:pic>
      <p:sp>
        <p:nvSpPr>
          <p:cNvPr id="5" name="TextBox 5"/>
          <p:cNvSpPr txBox="1"/>
          <p:nvPr/>
        </p:nvSpPr>
        <p:spPr>
          <a:xfrm>
            <a:off x="2287713" y="628506"/>
            <a:ext cx="13248636" cy="1111250"/>
          </a:xfrm>
          <a:prstGeom prst="rect">
            <a:avLst/>
          </a:prstGeom>
        </p:spPr>
        <p:txBody>
          <a:bodyPr lIns="0" tIns="0" rIns="0" bIns="0" rtlCol="0" anchor="t">
            <a:spAutoFit/>
          </a:bodyPr>
          <a:lstStyle/>
          <a:p>
            <a:pPr algn="ctr">
              <a:lnSpc>
                <a:spcPts val="9100"/>
              </a:lnSpc>
              <a:spcBef>
                <a:spcPct val="0"/>
              </a:spcBef>
            </a:pPr>
            <a:r>
              <a:rPr lang="en-US" sz="6500">
                <a:solidFill>
                  <a:srgbClr val="2C5E74"/>
                </a:solidFill>
                <a:latin typeface="Open Sauce SemiBold Bold"/>
              </a:rPr>
              <a:t>Glimpse of the dataset</a:t>
            </a:r>
          </a:p>
        </p:txBody>
      </p:sp>
      <p:grpSp>
        <p:nvGrpSpPr>
          <p:cNvPr id="12" name="Group 7">
            <a:extLst>
              <a:ext uri="{FF2B5EF4-FFF2-40B4-BE49-F238E27FC236}">
                <a16:creationId xmlns:a16="http://schemas.microsoft.com/office/drawing/2014/main" id="{6CA3887E-C744-B733-75B8-5A9F38739310}"/>
              </a:ext>
            </a:extLst>
          </p:cNvPr>
          <p:cNvGrpSpPr/>
          <p:nvPr/>
        </p:nvGrpSpPr>
        <p:grpSpPr>
          <a:xfrm>
            <a:off x="0" y="10096500"/>
            <a:ext cx="5029200" cy="189828"/>
            <a:chOff x="0" y="0"/>
            <a:chExt cx="7856514" cy="152400"/>
          </a:xfrm>
        </p:grpSpPr>
        <p:sp>
          <p:nvSpPr>
            <p:cNvPr id="13" name="Freeform 8">
              <a:extLst>
                <a:ext uri="{FF2B5EF4-FFF2-40B4-BE49-F238E27FC236}">
                  <a16:creationId xmlns:a16="http://schemas.microsoft.com/office/drawing/2014/main" id="{923931CB-89F3-ECD0-5FB6-AFF13612C468}"/>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14" name="Group 7">
            <a:extLst>
              <a:ext uri="{FF2B5EF4-FFF2-40B4-BE49-F238E27FC236}">
                <a16:creationId xmlns:a16="http://schemas.microsoft.com/office/drawing/2014/main" id="{1C268C9E-3ACE-5003-E1DA-6BD28EAB1340}"/>
              </a:ext>
            </a:extLst>
          </p:cNvPr>
          <p:cNvGrpSpPr/>
          <p:nvPr/>
        </p:nvGrpSpPr>
        <p:grpSpPr>
          <a:xfrm>
            <a:off x="0" y="9811422"/>
            <a:ext cx="9786008" cy="189828"/>
            <a:chOff x="0" y="0"/>
            <a:chExt cx="7856514" cy="152400"/>
          </a:xfrm>
        </p:grpSpPr>
        <p:sp>
          <p:nvSpPr>
            <p:cNvPr id="15" name="Freeform 8">
              <a:extLst>
                <a:ext uri="{FF2B5EF4-FFF2-40B4-BE49-F238E27FC236}">
                  <a16:creationId xmlns:a16="http://schemas.microsoft.com/office/drawing/2014/main" id="{FFA69C2D-ED26-D946-5331-D2CDDB5AE8B4}"/>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6" name="Rectangle 15">
            <a:extLst>
              <a:ext uri="{FF2B5EF4-FFF2-40B4-BE49-F238E27FC236}">
                <a16:creationId xmlns:a16="http://schemas.microsoft.com/office/drawing/2014/main" id="{622F5FC4-59A4-F92D-D977-48DBD01D51C0}"/>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63C8072D-5D54-908C-647D-11C12E3C5188}"/>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Half Frame 17">
            <a:extLst>
              <a:ext uri="{FF2B5EF4-FFF2-40B4-BE49-F238E27FC236}">
                <a16:creationId xmlns:a16="http://schemas.microsoft.com/office/drawing/2014/main" id="{33BC5730-14F7-589E-34E7-0594F011DEDE}"/>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09650" y="2011172"/>
            <a:ext cx="15608923" cy="7054390"/>
          </a:xfrm>
          <a:prstGeom prst="rect">
            <a:avLst/>
          </a:prstGeom>
        </p:spPr>
      </p:pic>
      <p:sp>
        <p:nvSpPr>
          <p:cNvPr id="3" name="TextBox 3"/>
          <p:cNvSpPr txBox="1"/>
          <p:nvPr/>
        </p:nvSpPr>
        <p:spPr>
          <a:xfrm>
            <a:off x="1028700" y="1019175"/>
            <a:ext cx="15442612" cy="991997"/>
          </a:xfrm>
          <a:prstGeom prst="rect">
            <a:avLst/>
          </a:prstGeom>
        </p:spPr>
        <p:txBody>
          <a:bodyPr lIns="0" tIns="0" rIns="0" bIns="0" rtlCol="0" anchor="t">
            <a:spAutoFit/>
          </a:bodyPr>
          <a:lstStyle/>
          <a:p>
            <a:pPr>
              <a:lnSpc>
                <a:spcPts val="3904"/>
              </a:lnSpc>
            </a:pPr>
            <a:r>
              <a:rPr lang="en-US" sz="3200">
                <a:solidFill>
                  <a:srgbClr val="FF1616"/>
                </a:solidFill>
                <a:latin typeface="Times Neue Roman Bold"/>
              </a:rPr>
              <a:t>How does the Customer Type impact the satisfaction level.</a:t>
            </a:r>
          </a:p>
          <a:p>
            <a:pPr>
              <a:lnSpc>
                <a:spcPts val="3904"/>
              </a:lnSpc>
              <a:spcBef>
                <a:spcPct val="0"/>
              </a:spcBef>
            </a:pPr>
            <a:endParaRPr lang="en-US" sz="3200">
              <a:solidFill>
                <a:srgbClr val="FF1616"/>
              </a:solidFill>
              <a:latin typeface="Times Neue Roman Bold"/>
            </a:endParaRPr>
          </a:p>
        </p:txBody>
      </p:sp>
      <p:grpSp>
        <p:nvGrpSpPr>
          <p:cNvPr id="6" name="Group 7">
            <a:extLst>
              <a:ext uri="{FF2B5EF4-FFF2-40B4-BE49-F238E27FC236}">
                <a16:creationId xmlns:a16="http://schemas.microsoft.com/office/drawing/2014/main" id="{B85E8227-E516-F01F-8404-BBFE6A8AD82F}"/>
              </a:ext>
            </a:extLst>
          </p:cNvPr>
          <p:cNvGrpSpPr/>
          <p:nvPr/>
        </p:nvGrpSpPr>
        <p:grpSpPr>
          <a:xfrm>
            <a:off x="0" y="10096500"/>
            <a:ext cx="5029200" cy="189828"/>
            <a:chOff x="0" y="0"/>
            <a:chExt cx="7856514" cy="152400"/>
          </a:xfrm>
        </p:grpSpPr>
        <p:sp>
          <p:nvSpPr>
            <p:cNvPr id="7" name="Freeform 8">
              <a:extLst>
                <a:ext uri="{FF2B5EF4-FFF2-40B4-BE49-F238E27FC236}">
                  <a16:creationId xmlns:a16="http://schemas.microsoft.com/office/drawing/2014/main" id="{552D751E-D6B4-9626-5C23-CA7FE118C8B2}"/>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8" name="Group 7">
            <a:extLst>
              <a:ext uri="{FF2B5EF4-FFF2-40B4-BE49-F238E27FC236}">
                <a16:creationId xmlns:a16="http://schemas.microsoft.com/office/drawing/2014/main" id="{22B257AD-4751-1092-6120-3621AC166A4B}"/>
              </a:ext>
            </a:extLst>
          </p:cNvPr>
          <p:cNvGrpSpPr/>
          <p:nvPr/>
        </p:nvGrpSpPr>
        <p:grpSpPr>
          <a:xfrm>
            <a:off x="0" y="9811422"/>
            <a:ext cx="9786008" cy="189828"/>
            <a:chOff x="0" y="0"/>
            <a:chExt cx="7856514" cy="152400"/>
          </a:xfrm>
        </p:grpSpPr>
        <p:sp>
          <p:nvSpPr>
            <p:cNvPr id="9" name="Freeform 8">
              <a:extLst>
                <a:ext uri="{FF2B5EF4-FFF2-40B4-BE49-F238E27FC236}">
                  <a16:creationId xmlns:a16="http://schemas.microsoft.com/office/drawing/2014/main" id="{C22786B6-EFA7-6346-A7AB-EC6260538908}"/>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0" name="Rectangle 9">
            <a:extLst>
              <a:ext uri="{FF2B5EF4-FFF2-40B4-BE49-F238E27FC236}">
                <a16:creationId xmlns:a16="http://schemas.microsoft.com/office/drawing/2014/main" id="{40F018B4-44D5-CCEA-14FE-8E14AD14098A}"/>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7D414C3-AB81-E22D-CBFA-6150493E877A}"/>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Half Frame 11">
            <a:extLst>
              <a:ext uri="{FF2B5EF4-FFF2-40B4-BE49-F238E27FC236}">
                <a16:creationId xmlns:a16="http://schemas.microsoft.com/office/drawing/2014/main" id="{36BDD173-9562-51F0-B819-AF57B464A61B}"/>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4528031" y="1263650"/>
            <a:ext cx="9772640" cy="8106531"/>
          </a:xfrm>
          <a:prstGeom prst="rect">
            <a:avLst/>
          </a:prstGeom>
        </p:spPr>
      </p:pic>
      <p:sp>
        <p:nvSpPr>
          <p:cNvPr id="5" name="TextBox 5"/>
          <p:cNvSpPr txBox="1"/>
          <p:nvPr/>
        </p:nvSpPr>
        <p:spPr>
          <a:xfrm>
            <a:off x="3389182" y="571500"/>
            <a:ext cx="11755893" cy="596900"/>
          </a:xfrm>
          <a:prstGeom prst="rect">
            <a:avLst/>
          </a:prstGeom>
        </p:spPr>
        <p:txBody>
          <a:bodyPr lIns="0" tIns="0" rIns="0" bIns="0" rtlCol="0" anchor="t">
            <a:spAutoFit/>
          </a:bodyPr>
          <a:lstStyle/>
          <a:p>
            <a:pPr algn="ctr">
              <a:lnSpc>
                <a:spcPts val="4900"/>
              </a:lnSpc>
              <a:spcBef>
                <a:spcPct val="0"/>
              </a:spcBef>
            </a:pPr>
            <a:r>
              <a:rPr lang="en-US" sz="3500" dirty="0">
                <a:solidFill>
                  <a:srgbClr val="2C5E74"/>
                </a:solidFill>
                <a:latin typeface="Open Sauce SemiBold Bold"/>
              </a:rPr>
              <a:t>Analysis</a:t>
            </a:r>
          </a:p>
        </p:txBody>
      </p:sp>
      <p:grpSp>
        <p:nvGrpSpPr>
          <p:cNvPr id="10" name="Group 7">
            <a:extLst>
              <a:ext uri="{FF2B5EF4-FFF2-40B4-BE49-F238E27FC236}">
                <a16:creationId xmlns:a16="http://schemas.microsoft.com/office/drawing/2014/main" id="{D762B9B5-7E54-63FE-DAA9-0552E05BCEBB}"/>
              </a:ext>
            </a:extLst>
          </p:cNvPr>
          <p:cNvGrpSpPr/>
          <p:nvPr/>
        </p:nvGrpSpPr>
        <p:grpSpPr>
          <a:xfrm>
            <a:off x="0" y="10096500"/>
            <a:ext cx="5029200" cy="189828"/>
            <a:chOff x="0" y="0"/>
            <a:chExt cx="7856514" cy="152400"/>
          </a:xfrm>
        </p:grpSpPr>
        <p:sp>
          <p:nvSpPr>
            <p:cNvPr id="11" name="Freeform 8">
              <a:extLst>
                <a:ext uri="{FF2B5EF4-FFF2-40B4-BE49-F238E27FC236}">
                  <a16:creationId xmlns:a16="http://schemas.microsoft.com/office/drawing/2014/main" id="{163D4A8D-53F0-26AA-0F65-EDBCCE81C12D}"/>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12" name="Group 7">
            <a:extLst>
              <a:ext uri="{FF2B5EF4-FFF2-40B4-BE49-F238E27FC236}">
                <a16:creationId xmlns:a16="http://schemas.microsoft.com/office/drawing/2014/main" id="{818B728D-254F-D04E-9457-EDE96FFFCB30}"/>
              </a:ext>
            </a:extLst>
          </p:cNvPr>
          <p:cNvGrpSpPr/>
          <p:nvPr/>
        </p:nvGrpSpPr>
        <p:grpSpPr>
          <a:xfrm>
            <a:off x="0" y="9811422"/>
            <a:ext cx="9786008" cy="189828"/>
            <a:chOff x="0" y="0"/>
            <a:chExt cx="7856514" cy="152400"/>
          </a:xfrm>
        </p:grpSpPr>
        <p:sp>
          <p:nvSpPr>
            <p:cNvPr id="13" name="Freeform 8">
              <a:extLst>
                <a:ext uri="{FF2B5EF4-FFF2-40B4-BE49-F238E27FC236}">
                  <a16:creationId xmlns:a16="http://schemas.microsoft.com/office/drawing/2014/main" id="{D0AB8389-F4EB-A1DC-5967-B2911E002246}"/>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4" name="Rectangle 13">
            <a:extLst>
              <a:ext uri="{FF2B5EF4-FFF2-40B4-BE49-F238E27FC236}">
                <a16:creationId xmlns:a16="http://schemas.microsoft.com/office/drawing/2014/main" id="{748720FE-2758-C203-86AE-60172DE0F26E}"/>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CC0FFA3D-710A-CCA2-237B-A5DE802F4424}"/>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Half Frame 15">
            <a:extLst>
              <a:ext uri="{FF2B5EF4-FFF2-40B4-BE49-F238E27FC236}">
                <a16:creationId xmlns:a16="http://schemas.microsoft.com/office/drawing/2014/main" id="{3126FE0C-ECB3-F7F2-3AE8-F4129436C788}"/>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909906" y="2786906"/>
            <a:ext cx="14468188" cy="6471394"/>
          </a:xfrm>
          <a:prstGeom prst="rect">
            <a:avLst/>
          </a:prstGeom>
        </p:spPr>
      </p:pic>
      <p:sp>
        <p:nvSpPr>
          <p:cNvPr id="5" name="TextBox 5"/>
          <p:cNvSpPr txBox="1"/>
          <p:nvPr/>
        </p:nvSpPr>
        <p:spPr>
          <a:xfrm>
            <a:off x="3389182" y="999586"/>
            <a:ext cx="11755893" cy="1835150"/>
          </a:xfrm>
          <a:prstGeom prst="rect">
            <a:avLst/>
          </a:prstGeom>
        </p:spPr>
        <p:txBody>
          <a:bodyPr lIns="0" tIns="0" rIns="0" bIns="0" rtlCol="0" anchor="t">
            <a:spAutoFit/>
          </a:bodyPr>
          <a:lstStyle/>
          <a:p>
            <a:pPr algn="ctr">
              <a:lnSpc>
                <a:spcPts val="4900"/>
              </a:lnSpc>
            </a:pPr>
            <a:r>
              <a:rPr lang="en-US" sz="3500">
                <a:solidFill>
                  <a:srgbClr val="2C5E74"/>
                </a:solidFill>
                <a:latin typeface="Open Sauce SemiBold Bold"/>
              </a:rPr>
              <a:t>Average User Ratings between First-Timers vs Returning Passengers</a:t>
            </a:r>
          </a:p>
          <a:p>
            <a:pPr algn="ctr">
              <a:lnSpc>
                <a:spcPts val="4900"/>
              </a:lnSpc>
              <a:spcBef>
                <a:spcPct val="0"/>
              </a:spcBef>
            </a:pPr>
            <a:endParaRPr lang="en-US" sz="3500">
              <a:solidFill>
                <a:srgbClr val="2C5E74"/>
              </a:solidFill>
              <a:latin typeface="Open Sauce SemiBold Bold"/>
            </a:endParaRPr>
          </a:p>
        </p:txBody>
      </p:sp>
      <p:grpSp>
        <p:nvGrpSpPr>
          <p:cNvPr id="10" name="Group 7">
            <a:extLst>
              <a:ext uri="{FF2B5EF4-FFF2-40B4-BE49-F238E27FC236}">
                <a16:creationId xmlns:a16="http://schemas.microsoft.com/office/drawing/2014/main" id="{FD6350DE-109A-B559-F5B4-C51E63389D7E}"/>
              </a:ext>
            </a:extLst>
          </p:cNvPr>
          <p:cNvGrpSpPr/>
          <p:nvPr/>
        </p:nvGrpSpPr>
        <p:grpSpPr>
          <a:xfrm>
            <a:off x="0" y="10096500"/>
            <a:ext cx="5029200" cy="189828"/>
            <a:chOff x="0" y="0"/>
            <a:chExt cx="7856514" cy="152400"/>
          </a:xfrm>
        </p:grpSpPr>
        <p:sp>
          <p:nvSpPr>
            <p:cNvPr id="11" name="Freeform 8">
              <a:extLst>
                <a:ext uri="{FF2B5EF4-FFF2-40B4-BE49-F238E27FC236}">
                  <a16:creationId xmlns:a16="http://schemas.microsoft.com/office/drawing/2014/main" id="{ECF7F09F-415D-6090-3F2E-CACCE8DBBBD4}"/>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12" name="Group 7">
            <a:extLst>
              <a:ext uri="{FF2B5EF4-FFF2-40B4-BE49-F238E27FC236}">
                <a16:creationId xmlns:a16="http://schemas.microsoft.com/office/drawing/2014/main" id="{E31AFF6E-2C0E-A58E-C132-51A2D248A705}"/>
              </a:ext>
            </a:extLst>
          </p:cNvPr>
          <p:cNvGrpSpPr/>
          <p:nvPr/>
        </p:nvGrpSpPr>
        <p:grpSpPr>
          <a:xfrm>
            <a:off x="0" y="9811422"/>
            <a:ext cx="9786008" cy="189828"/>
            <a:chOff x="0" y="0"/>
            <a:chExt cx="7856514" cy="152400"/>
          </a:xfrm>
        </p:grpSpPr>
        <p:sp>
          <p:nvSpPr>
            <p:cNvPr id="13" name="Freeform 8">
              <a:extLst>
                <a:ext uri="{FF2B5EF4-FFF2-40B4-BE49-F238E27FC236}">
                  <a16:creationId xmlns:a16="http://schemas.microsoft.com/office/drawing/2014/main" id="{5705D402-F240-9DC3-189F-109E219F0242}"/>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4" name="Rectangle 13">
            <a:extLst>
              <a:ext uri="{FF2B5EF4-FFF2-40B4-BE49-F238E27FC236}">
                <a16:creationId xmlns:a16="http://schemas.microsoft.com/office/drawing/2014/main" id="{FF8C4648-A8A9-CF36-B092-9DD496301DF1}"/>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18A1F3C5-1CA6-7DAB-2BEE-13E7141EA3E3}"/>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Half Frame 15">
            <a:extLst>
              <a:ext uri="{FF2B5EF4-FFF2-40B4-BE49-F238E27FC236}">
                <a16:creationId xmlns:a16="http://schemas.microsoft.com/office/drawing/2014/main" id="{48B8E0BF-A985-DA10-739C-6512B7C49920}"/>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89182" y="999586"/>
            <a:ext cx="11755893" cy="596900"/>
          </a:xfrm>
          <a:prstGeom prst="rect">
            <a:avLst/>
          </a:prstGeom>
        </p:spPr>
        <p:txBody>
          <a:bodyPr lIns="0" tIns="0" rIns="0" bIns="0" rtlCol="0" anchor="t">
            <a:spAutoFit/>
          </a:bodyPr>
          <a:lstStyle/>
          <a:p>
            <a:pPr algn="ctr">
              <a:lnSpc>
                <a:spcPts val="4900"/>
              </a:lnSpc>
              <a:spcBef>
                <a:spcPct val="0"/>
              </a:spcBef>
            </a:pPr>
            <a:r>
              <a:rPr lang="en-US" sz="3500">
                <a:solidFill>
                  <a:srgbClr val="2C5E74"/>
                </a:solidFill>
                <a:latin typeface="Open Sauce SemiBold Bold"/>
              </a:rPr>
              <a:t>Analysis</a:t>
            </a:r>
          </a:p>
        </p:txBody>
      </p:sp>
      <p:sp>
        <p:nvSpPr>
          <p:cNvPr id="7" name="TextBox 7"/>
          <p:cNvSpPr txBox="1"/>
          <p:nvPr/>
        </p:nvSpPr>
        <p:spPr>
          <a:xfrm>
            <a:off x="1680904" y="2908832"/>
            <a:ext cx="15172449" cy="4440760"/>
          </a:xfrm>
          <a:prstGeom prst="rect">
            <a:avLst/>
          </a:prstGeom>
        </p:spPr>
        <p:txBody>
          <a:bodyPr lIns="0" tIns="0" rIns="0" bIns="0" rtlCol="0" anchor="t">
            <a:spAutoFit/>
          </a:bodyPr>
          <a:lstStyle/>
          <a:p>
            <a:pPr marL="655248" lvl="1" indent="-327624">
              <a:lnSpc>
                <a:spcPts val="3945"/>
              </a:lnSpc>
              <a:buFont typeface="Arial"/>
              <a:buChar char="•"/>
            </a:pPr>
            <a:r>
              <a:rPr lang="en-US" sz="3034" spc="60">
                <a:solidFill>
                  <a:srgbClr val="000000"/>
                </a:solidFill>
                <a:latin typeface="Times Neue Roman"/>
              </a:rPr>
              <a:t>Returning Passengers rated Departure and arrival time more than the First-timers, and the majority of the passengers are travelling for Business type so it could be possible that the airlines is scheduling flights in accordance to the Business hours.</a:t>
            </a:r>
          </a:p>
          <a:p>
            <a:pPr marL="655248" lvl="1" indent="-327624">
              <a:lnSpc>
                <a:spcPts val="3945"/>
              </a:lnSpc>
              <a:buFont typeface="Arial"/>
              <a:buChar char="•"/>
            </a:pPr>
            <a:r>
              <a:rPr lang="en-US" sz="3034" spc="60">
                <a:solidFill>
                  <a:srgbClr val="000000"/>
                </a:solidFill>
                <a:latin typeface="Times Neue Roman"/>
              </a:rPr>
              <a:t>Also Returning Passengers are more comfortable with the Leg room service and seat comfort compared to the First-timers.</a:t>
            </a:r>
          </a:p>
          <a:p>
            <a:pPr marL="655248" lvl="1" indent="-327624">
              <a:lnSpc>
                <a:spcPts val="3945"/>
              </a:lnSpc>
              <a:buFont typeface="Arial"/>
              <a:buChar char="•"/>
            </a:pPr>
            <a:r>
              <a:rPr lang="en-US" sz="3034" spc="60">
                <a:solidFill>
                  <a:srgbClr val="000000"/>
                </a:solidFill>
                <a:latin typeface="Times Neue Roman"/>
              </a:rPr>
              <a:t>There is a significant difference between the online boarding rating between the first-timers and the returning, since the latter portion of passengers are already aware of the online boarding they are more comfortable.</a:t>
            </a:r>
          </a:p>
          <a:p>
            <a:pPr>
              <a:lnSpc>
                <a:spcPts val="3945"/>
              </a:lnSpc>
            </a:pPr>
            <a:endParaRPr lang="en-US" sz="3034" spc="60">
              <a:solidFill>
                <a:srgbClr val="000000"/>
              </a:solidFill>
              <a:latin typeface="Times Neue Roman"/>
            </a:endParaRPr>
          </a:p>
        </p:txBody>
      </p:sp>
      <p:grpSp>
        <p:nvGrpSpPr>
          <p:cNvPr id="8" name="Group 7">
            <a:extLst>
              <a:ext uri="{FF2B5EF4-FFF2-40B4-BE49-F238E27FC236}">
                <a16:creationId xmlns:a16="http://schemas.microsoft.com/office/drawing/2014/main" id="{7CCDC574-DBED-B6B4-1359-B16A59F32C38}"/>
              </a:ext>
            </a:extLst>
          </p:cNvPr>
          <p:cNvGrpSpPr/>
          <p:nvPr/>
        </p:nvGrpSpPr>
        <p:grpSpPr>
          <a:xfrm>
            <a:off x="0" y="10096500"/>
            <a:ext cx="5029200" cy="189828"/>
            <a:chOff x="0" y="0"/>
            <a:chExt cx="7856514" cy="152400"/>
          </a:xfrm>
        </p:grpSpPr>
        <p:sp>
          <p:nvSpPr>
            <p:cNvPr id="9" name="Freeform 8">
              <a:extLst>
                <a:ext uri="{FF2B5EF4-FFF2-40B4-BE49-F238E27FC236}">
                  <a16:creationId xmlns:a16="http://schemas.microsoft.com/office/drawing/2014/main" id="{878FEE04-2918-D0E8-199B-D38A4C2731A7}"/>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10" name="Group 7">
            <a:extLst>
              <a:ext uri="{FF2B5EF4-FFF2-40B4-BE49-F238E27FC236}">
                <a16:creationId xmlns:a16="http://schemas.microsoft.com/office/drawing/2014/main" id="{77F9E99F-6913-8548-D4C0-3CFE27712E0F}"/>
              </a:ext>
            </a:extLst>
          </p:cNvPr>
          <p:cNvGrpSpPr/>
          <p:nvPr/>
        </p:nvGrpSpPr>
        <p:grpSpPr>
          <a:xfrm>
            <a:off x="0" y="9811422"/>
            <a:ext cx="9786008" cy="189828"/>
            <a:chOff x="0" y="0"/>
            <a:chExt cx="7856514" cy="152400"/>
          </a:xfrm>
        </p:grpSpPr>
        <p:sp>
          <p:nvSpPr>
            <p:cNvPr id="11" name="Freeform 8">
              <a:extLst>
                <a:ext uri="{FF2B5EF4-FFF2-40B4-BE49-F238E27FC236}">
                  <a16:creationId xmlns:a16="http://schemas.microsoft.com/office/drawing/2014/main" id="{B1423935-9871-0721-F349-69D3CE099111}"/>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2" name="Rectangle 11">
            <a:extLst>
              <a:ext uri="{FF2B5EF4-FFF2-40B4-BE49-F238E27FC236}">
                <a16:creationId xmlns:a16="http://schemas.microsoft.com/office/drawing/2014/main" id="{7AAB110A-1EB9-AFFA-871E-0E1109757709}"/>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58D04A0C-D03E-E2E5-B090-54937C73A014}"/>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Half Frame 13">
            <a:extLst>
              <a:ext uri="{FF2B5EF4-FFF2-40B4-BE49-F238E27FC236}">
                <a16:creationId xmlns:a16="http://schemas.microsoft.com/office/drawing/2014/main" id="{C7CDCB08-D1BC-A0D4-06E8-9EE29A98A6E8}"/>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0818449" cy="11710378"/>
          </a:xfrm>
        </p:grpSpPr>
        <p:sp>
          <p:nvSpPr>
            <p:cNvPr id="3" name="Freeform 3"/>
            <p:cNvSpPr/>
            <p:nvPr/>
          </p:nvSpPr>
          <p:spPr>
            <a:xfrm>
              <a:off x="0" y="0"/>
              <a:ext cx="20818449" cy="11710377"/>
            </a:xfrm>
            <a:custGeom>
              <a:avLst/>
              <a:gdLst/>
              <a:ahLst/>
              <a:cxnLst/>
              <a:rect l="l" t="t" r="r" b="b"/>
              <a:pathLst>
                <a:path w="20818449" h="11710377">
                  <a:moveTo>
                    <a:pt x="0" y="0"/>
                  </a:moveTo>
                  <a:lnTo>
                    <a:pt x="0" y="11710377"/>
                  </a:lnTo>
                  <a:lnTo>
                    <a:pt x="20818449" y="11710377"/>
                  </a:lnTo>
                  <a:lnTo>
                    <a:pt x="20818449" y="0"/>
                  </a:lnTo>
                  <a:lnTo>
                    <a:pt x="0" y="0"/>
                  </a:lnTo>
                  <a:close/>
                  <a:moveTo>
                    <a:pt x="20757490" y="11649418"/>
                  </a:moveTo>
                  <a:lnTo>
                    <a:pt x="59690" y="11649418"/>
                  </a:lnTo>
                  <a:lnTo>
                    <a:pt x="59690" y="59690"/>
                  </a:lnTo>
                  <a:lnTo>
                    <a:pt x="20757490" y="59690"/>
                  </a:lnTo>
                  <a:lnTo>
                    <a:pt x="20757490" y="11649418"/>
                  </a:lnTo>
                  <a:close/>
                </a:path>
              </a:pathLst>
            </a:custGeom>
            <a:solidFill>
              <a:srgbClr val="2C5E74"/>
            </a:solidFill>
          </p:spPr>
        </p:sp>
      </p:grpSp>
      <p:grpSp>
        <p:nvGrpSpPr>
          <p:cNvPr id="4" name="Group 4"/>
          <p:cNvGrpSpPr/>
          <p:nvPr/>
        </p:nvGrpSpPr>
        <p:grpSpPr>
          <a:xfrm>
            <a:off x="1140890" y="8221346"/>
            <a:ext cx="924764" cy="924764"/>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C5E74"/>
            </a:solidFill>
          </p:spPr>
        </p:sp>
      </p:grpSp>
      <p:grpSp>
        <p:nvGrpSpPr>
          <p:cNvPr id="6" name="Group 6"/>
          <p:cNvGrpSpPr/>
          <p:nvPr/>
        </p:nvGrpSpPr>
        <p:grpSpPr>
          <a:xfrm>
            <a:off x="1140890" y="6632442"/>
            <a:ext cx="924764" cy="924764"/>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C5E74"/>
            </a:solidFill>
          </p:spPr>
        </p:sp>
      </p:grpSp>
      <p:grpSp>
        <p:nvGrpSpPr>
          <p:cNvPr id="8" name="Group 8"/>
          <p:cNvGrpSpPr/>
          <p:nvPr/>
        </p:nvGrpSpPr>
        <p:grpSpPr>
          <a:xfrm>
            <a:off x="1140890" y="5017148"/>
            <a:ext cx="924764" cy="924764"/>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C5E74"/>
            </a:solidFill>
          </p:spPr>
        </p:sp>
      </p:grpSp>
      <p:grpSp>
        <p:nvGrpSpPr>
          <p:cNvPr id="10" name="Group 10"/>
          <p:cNvGrpSpPr/>
          <p:nvPr/>
        </p:nvGrpSpPr>
        <p:grpSpPr>
          <a:xfrm>
            <a:off x="1140890" y="3399758"/>
            <a:ext cx="924764" cy="924764"/>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C5E74"/>
            </a:solidFill>
          </p:spPr>
        </p:sp>
      </p:grpSp>
      <p:grpSp>
        <p:nvGrpSpPr>
          <p:cNvPr id="12" name="Group 12"/>
          <p:cNvGrpSpPr/>
          <p:nvPr/>
        </p:nvGrpSpPr>
        <p:grpSpPr>
          <a:xfrm>
            <a:off x="1140890" y="0"/>
            <a:ext cx="924764" cy="2230312"/>
            <a:chOff x="0" y="0"/>
            <a:chExt cx="833928" cy="2011237"/>
          </a:xfrm>
        </p:grpSpPr>
        <p:sp>
          <p:nvSpPr>
            <p:cNvPr id="13" name="Freeform 13"/>
            <p:cNvSpPr/>
            <p:nvPr/>
          </p:nvSpPr>
          <p:spPr>
            <a:xfrm>
              <a:off x="0" y="0"/>
              <a:ext cx="833928" cy="2011237"/>
            </a:xfrm>
            <a:custGeom>
              <a:avLst/>
              <a:gdLst/>
              <a:ahLst/>
              <a:cxnLst/>
              <a:rect l="l" t="t" r="r" b="b"/>
              <a:pathLst>
                <a:path w="833928" h="2011237">
                  <a:moveTo>
                    <a:pt x="0" y="0"/>
                  </a:moveTo>
                  <a:lnTo>
                    <a:pt x="833928" y="0"/>
                  </a:lnTo>
                  <a:lnTo>
                    <a:pt x="833928" y="2011237"/>
                  </a:lnTo>
                  <a:lnTo>
                    <a:pt x="0" y="2011237"/>
                  </a:lnTo>
                  <a:close/>
                </a:path>
              </a:pathLst>
            </a:custGeom>
            <a:solidFill>
              <a:srgbClr val="2C5E74"/>
            </a:solidFill>
          </p:spPr>
        </p:sp>
      </p:grpSp>
      <p:pic>
        <p:nvPicPr>
          <p:cNvPr id="14" name="Picture 14"/>
          <p:cNvPicPr>
            <a:picLocks noChangeAspect="1"/>
          </p:cNvPicPr>
          <p:nvPr/>
        </p:nvPicPr>
        <p:blipFill>
          <a:blip r:embed="rId2"/>
          <a:srcRect/>
          <a:stretch>
            <a:fillRect/>
          </a:stretch>
        </p:blipFill>
        <p:spPr>
          <a:xfrm>
            <a:off x="1266657" y="3579109"/>
            <a:ext cx="673230" cy="566062"/>
          </a:xfrm>
          <a:prstGeom prst="rect">
            <a:avLst/>
          </a:prstGeom>
        </p:spPr>
      </p:pic>
      <p:pic>
        <p:nvPicPr>
          <p:cNvPr id="15" name="Picture 15"/>
          <p:cNvPicPr>
            <a:picLocks noChangeAspect="1"/>
          </p:cNvPicPr>
          <p:nvPr/>
        </p:nvPicPr>
        <p:blipFill>
          <a:blip r:embed="rId3"/>
          <a:srcRect/>
          <a:stretch>
            <a:fillRect/>
          </a:stretch>
        </p:blipFill>
        <p:spPr>
          <a:xfrm>
            <a:off x="1199761" y="5211012"/>
            <a:ext cx="807021" cy="537036"/>
          </a:xfrm>
          <a:prstGeom prst="rect">
            <a:avLst/>
          </a:prstGeom>
        </p:spPr>
      </p:pic>
      <p:pic>
        <p:nvPicPr>
          <p:cNvPr id="16" name="Picture 16"/>
          <p:cNvPicPr>
            <a:picLocks noChangeAspect="1"/>
          </p:cNvPicPr>
          <p:nvPr/>
        </p:nvPicPr>
        <p:blipFill>
          <a:blip r:embed="rId4"/>
          <a:srcRect/>
          <a:stretch>
            <a:fillRect/>
          </a:stretch>
        </p:blipFill>
        <p:spPr>
          <a:xfrm>
            <a:off x="1207786" y="6865382"/>
            <a:ext cx="798997" cy="458883"/>
          </a:xfrm>
          <a:prstGeom prst="rect">
            <a:avLst/>
          </a:prstGeom>
        </p:spPr>
      </p:pic>
      <p:pic>
        <p:nvPicPr>
          <p:cNvPr id="17" name="Picture 17"/>
          <p:cNvPicPr>
            <a:picLocks noChangeAspect="1"/>
          </p:cNvPicPr>
          <p:nvPr/>
        </p:nvPicPr>
        <p:blipFill>
          <a:blip r:embed="rId5"/>
          <a:srcRect/>
          <a:stretch>
            <a:fillRect/>
          </a:stretch>
        </p:blipFill>
        <p:spPr>
          <a:xfrm>
            <a:off x="1167197" y="8433506"/>
            <a:ext cx="872151" cy="433333"/>
          </a:xfrm>
          <a:prstGeom prst="rect">
            <a:avLst/>
          </a:prstGeom>
        </p:spPr>
      </p:pic>
      <p:sp>
        <p:nvSpPr>
          <p:cNvPr id="18" name="TextBox 18"/>
          <p:cNvSpPr txBox="1"/>
          <p:nvPr/>
        </p:nvSpPr>
        <p:spPr>
          <a:xfrm>
            <a:off x="2749640" y="603250"/>
            <a:ext cx="10549573" cy="1038225"/>
          </a:xfrm>
          <a:prstGeom prst="rect">
            <a:avLst/>
          </a:prstGeom>
        </p:spPr>
        <p:txBody>
          <a:bodyPr lIns="0" tIns="0" rIns="0" bIns="0" rtlCol="0" anchor="t">
            <a:spAutoFit/>
          </a:bodyPr>
          <a:lstStyle/>
          <a:p>
            <a:pPr>
              <a:lnSpc>
                <a:spcPts val="8400"/>
              </a:lnSpc>
              <a:spcBef>
                <a:spcPct val="0"/>
              </a:spcBef>
            </a:pPr>
            <a:r>
              <a:rPr lang="en-US" sz="6000">
                <a:solidFill>
                  <a:srgbClr val="2C5E74"/>
                </a:solidFill>
                <a:latin typeface="Open Sauce SemiBold Bold"/>
              </a:rPr>
              <a:t>Our final recommendations</a:t>
            </a:r>
          </a:p>
        </p:txBody>
      </p:sp>
      <p:sp>
        <p:nvSpPr>
          <p:cNvPr id="19" name="TextBox 19"/>
          <p:cNvSpPr txBox="1"/>
          <p:nvPr/>
        </p:nvSpPr>
        <p:spPr>
          <a:xfrm>
            <a:off x="2749640" y="2401379"/>
            <a:ext cx="14103713" cy="6856921"/>
          </a:xfrm>
          <a:prstGeom prst="rect">
            <a:avLst/>
          </a:prstGeom>
        </p:spPr>
        <p:txBody>
          <a:bodyPr lIns="0" tIns="0" rIns="0" bIns="0" rtlCol="0" anchor="t">
            <a:spAutoFit/>
          </a:bodyPr>
          <a:lstStyle/>
          <a:p>
            <a:pPr marL="504121" lvl="1" indent="-252061">
              <a:lnSpc>
                <a:spcPts val="3035"/>
              </a:lnSpc>
              <a:buFont typeface="Arial"/>
              <a:buChar char="•"/>
            </a:pPr>
            <a:r>
              <a:rPr lang="en-US" sz="2334" spc="46">
                <a:solidFill>
                  <a:srgbClr val="FF1616"/>
                </a:solidFill>
                <a:latin typeface="Times Neue Roman Bold"/>
              </a:rPr>
              <a:t>Online booking</a:t>
            </a:r>
            <a:r>
              <a:rPr lang="en-US" sz="2334" spc="46">
                <a:solidFill>
                  <a:srgbClr val="000000"/>
                </a:solidFill>
                <a:latin typeface="Times Neue Roman"/>
              </a:rPr>
              <a:t> - Modify the app/website. Enable cookies and then for every returning user offer a 1-click ticket purchasing option.</a:t>
            </a:r>
          </a:p>
          <a:p>
            <a:pPr marL="504121" lvl="1" indent="-252061">
              <a:lnSpc>
                <a:spcPts val="3035"/>
              </a:lnSpc>
              <a:buFont typeface="Arial"/>
              <a:buChar char="•"/>
            </a:pPr>
            <a:r>
              <a:rPr lang="en-US" sz="2334" spc="46">
                <a:solidFill>
                  <a:srgbClr val="FF1616"/>
                </a:solidFill>
                <a:latin typeface="Times Neue Roman Bold"/>
              </a:rPr>
              <a:t>In-flight services</a:t>
            </a:r>
            <a:r>
              <a:rPr lang="en-US" sz="2334" spc="46">
                <a:solidFill>
                  <a:srgbClr val="000000"/>
                </a:solidFill>
                <a:latin typeface="Times Neue Roman"/>
              </a:rPr>
              <a:t> - In-flight wifi services has average rating of under 3 consistent with passengers across varying flight distances. Internet connectivity needs to be improved to boost the rating.</a:t>
            </a:r>
          </a:p>
          <a:p>
            <a:pPr marL="504121" lvl="1" indent="-252061">
              <a:lnSpc>
                <a:spcPts val="3035"/>
              </a:lnSpc>
              <a:buFont typeface="Arial"/>
              <a:buChar char="•"/>
            </a:pPr>
            <a:r>
              <a:rPr lang="en-US" sz="2334" spc="46">
                <a:solidFill>
                  <a:srgbClr val="FF1616"/>
                </a:solidFill>
                <a:latin typeface="Times Neue Roman Bold"/>
              </a:rPr>
              <a:t>Check-in</a:t>
            </a:r>
            <a:r>
              <a:rPr lang="en-US" sz="2334" spc="46">
                <a:solidFill>
                  <a:srgbClr val="000000"/>
                </a:solidFill>
                <a:latin typeface="Times Neue Roman"/>
              </a:rPr>
              <a:t> - Simplify the check-in process to reduce queuing and efficiently manage baggage handling</a:t>
            </a:r>
          </a:p>
          <a:p>
            <a:pPr marL="504121" lvl="1" indent="-252061">
              <a:lnSpc>
                <a:spcPts val="3035"/>
              </a:lnSpc>
              <a:buFont typeface="Arial"/>
              <a:buChar char="•"/>
            </a:pPr>
            <a:r>
              <a:rPr lang="en-US" sz="2334" spc="46">
                <a:solidFill>
                  <a:srgbClr val="FF1616"/>
                </a:solidFill>
                <a:latin typeface="Times Neue Roman Bold"/>
              </a:rPr>
              <a:t>Seat comfort &amp; Leg room</a:t>
            </a:r>
            <a:r>
              <a:rPr lang="en-US" sz="2334" spc="46">
                <a:solidFill>
                  <a:srgbClr val="000000"/>
                </a:solidFill>
                <a:latin typeface="Times Neue Roman"/>
              </a:rPr>
              <a:t> - Contrary to the intuition, younger people are not satisfied with these services. To pinpoint to what are the actual issues, airline can conduct a survey/give out a questionnaire to understand their pain points. If not already incorporated, design the eco and eco plus class seats with optimum ergonomics and pleasant fabrics, and proper elevated headrests. Airlines should also see the scope of having innovations like mini built in massagers to help ease fatigue caused by long flight journeys.</a:t>
            </a:r>
          </a:p>
          <a:p>
            <a:pPr marL="504121" lvl="1" indent="-252061">
              <a:lnSpc>
                <a:spcPts val="3035"/>
              </a:lnSpc>
              <a:buFont typeface="Arial"/>
              <a:buChar char="•"/>
            </a:pPr>
            <a:r>
              <a:rPr lang="en-US" sz="2334" spc="46">
                <a:solidFill>
                  <a:srgbClr val="FF1616"/>
                </a:solidFill>
                <a:latin typeface="Times Neue Roman Bold"/>
              </a:rPr>
              <a:t>Food and Beverages</a:t>
            </a:r>
            <a:r>
              <a:rPr lang="en-US" sz="2334" spc="46">
                <a:solidFill>
                  <a:srgbClr val="000000"/>
                </a:solidFill>
                <a:latin typeface="Times Neue Roman"/>
              </a:rPr>
              <a:t>: More than 50% were neutral/dissatisfied due to </a:t>
            </a:r>
          </a:p>
          <a:p>
            <a:pPr marL="504121" lvl="1" indent="-252061">
              <a:lnSpc>
                <a:spcPts val="3035"/>
              </a:lnSpc>
              <a:buFont typeface="Arial"/>
              <a:buChar char="•"/>
            </a:pPr>
            <a:r>
              <a:rPr lang="en-US" sz="2334" spc="46">
                <a:solidFill>
                  <a:srgbClr val="FF1616"/>
                </a:solidFill>
                <a:latin typeface="Times Neue Roman Bold"/>
              </a:rPr>
              <a:t>Cleanliness</a:t>
            </a:r>
            <a:r>
              <a:rPr lang="en-US" sz="2334" spc="46">
                <a:solidFill>
                  <a:srgbClr val="000000"/>
                </a:solidFill>
                <a:latin typeface="Times Neue Roman"/>
              </a:rPr>
              <a:t>: Cut down on the packaging of snacks provided.Airlines can study the feasibility of offering snacks at check in counters before boarding in. The duration of time available between flights is often too small to clean due to focus on maximizing asset utilisation. Airlines should streamline cleaning up during flights itself by improving operational efficiency.</a:t>
            </a:r>
          </a:p>
          <a:p>
            <a:pPr marL="504121" lvl="1" indent="-252061">
              <a:lnSpc>
                <a:spcPts val="3035"/>
              </a:lnSpc>
              <a:buFont typeface="Arial"/>
              <a:buChar char="•"/>
            </a:pPr>
            <a:r>
              <a:rPr lang="en-US" sz="2334" spc="46">
                <a:solidFill>
                  <a:srgbClr val="FF1616"/>
                </a:solidFill>
                <a:latin typeface="Times Neue Roman Bold"/>
              </a:rPr>
              <a:t>Inflight entertainment</a:t>
            </a:r>
            <a:r>
              <a:rPr lang="en-US" sz="2334" spc="46">
                <a:solidFill>
                  <a:srgbClr val="000000"/>
                </a:solidFill>
                <a:latin typeface="Times Neue Roman"/>
              </a:rPr>
              <a:t>: Improve this aspect for eco and eco plus classes. Enhance inbuilt screen functionalities.</a:t>
            </a:r>
          </a:p>
          <a:p>
            <a:pPr>
              <a:lnSpc>
                <a:spcPts val="3035"/>
              </a:lnSpc>
            </a:pPr>
            <a:endParaRPr lang="en-US" sz="2334" spc="46">
              <a:solidFill>
                <a:srgbClr val="000000"/>
              </a:solidFill>
              <a:latin typeface="Times Neue Roman"/>
            </a:endParaRPr>
          </a:p>
        </p:txBody>
      </p:sp>
      <p:sp>
        <p:nvSpPr>
          <p:cNvPr id="20" name="Half Frame 19">
            <a:extLst>
              <a:ext uri="{FF2B5EF4-FFF2-40B4-BE49-F238E27FC236}">
                <a16:creationId xmlns:a16="http://schemas.microsoft.com/office/drawing/2014/main" id="{3AAB60A8-DA57-3B7B-37A7-C1A7B81DEB44}"/>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rcRect/>
          <a:stretch>
            <a:fillRect/>
          </a:stretch>
        </p:blipFill>
        <p:spPr>
          <a:xfrm>
            <a:off x="3057002" y="1257300"/>
            <a:ext cx="12082630" cy="4647915"/>
          </a:xfrm>
          <a:prstGeom prst="rect">
            <a:avLst/>
          </a:prstGeom>
        </p:spPr>
      </p:pic>
      <p:pic>
        <p:nvPicPr>
          <p:cNvPr id="7" name="Picture 7"/>
          <p:cNvPicPr>
            <a:picLocks noChangeAspect="1"/>
          </p:cNvPicPr>
          <p:nvPr/>
        </p:nvPicPr>
        <p:blipFill>
          <a:blip r:embed="rId3"/>
          <a:srcRect/>
          <a:stretch>
            <a:fillRect/>
          </a:stretch>
        </p:blipFill>
        <p:spPr>
          <a:xfrm>
            <a:off x="4274796" y="5981700"/>
            <a:ext cx="9668813" cy="1557663"/>
          </a:xfrm>
          <a:prstGeom prst="rect">
            <a:avLst/>
          </a:prstGeom>
        </p:spPr>
      </p:pic>
      <p:pic>
        <p:nvPicPr>
          <p:cNvPr id="8" name="Picture 8"/>
          <p:cNvPicPr>
            <a:picLocks noChangeAspect="1"/>
          </p:cNvPicPr>
          <p:nvPr/>
        </p:nvPicPr>
        <p:blipFill>
          <a:blip r:embed="rId4"/>
          <a:srcRect r="20299"/>
          <a:stretch>
            <a:fillRect/>
          </a:stretch>
        </p:blipFill>
        <p:spPr>
          <a:xfrm>
            <a:off x="4190741" y="7581900"/>
            <a:ext cx="9982459" cy="2017796"/>
          </a:xfrm>
          <a:prstGeom prst="rect">
            <a:avLst/>
          </a:prstGeom>
        </p:spPr>
      </p:pic>
      <p:sp>
        <p:nvSpPr>
          <p:cNvPr id="9" name="TextBox 9"/>
          <p:cNvSpPr txBox="1"/>
          <p:nvPr/>
        </p:nvSpPr>
        <p:spPr>
          <a:xfrm>
            <a:off x="3416396" y="455995"/>
            <a:ext cx="11755893" cy="596900"/>
          </a:xfrm>
          <a:prstGeom prst="rect">
            <a:avLst/>
          </a:prstGeom>
        </p:spPr>
        <p:txBody>
          <a:bodyPr lIns="0" tIns="0" rIns="0" bIns="0" rtlCol="0" anchor="t">
            <a:spAutoFit/>
          </a:bodyPr>
          <a:lstStyle/>
          <a:p>
            <a:pPr algn="ctr">
              <a:lnSpc>
                <a:spcPts val="4900"/>
              </a:lnSpc>
              <a:spcBef>
                <a:spcPct val="0"/>
              </a:spcBef>
            </a:pPr>
            <a:r>
              <a:rPr lang="en-US" sz="3500" dirty="0">
                <a:solidFill>
                  <a:srgbClr val="2C5E74"/>
                </a:solidFill>
                <a:latin typeface="Open Sauce SemiBold Bold"/>
              </a:rPr>
              <a:t>Appendix : Code Snippets</a:t>
            </a:r>
          </a:p>
        </p:txBody>
      </p:sp>
      <p:grpSp>
        <p:nvGrpSpPr>
          <p:cNvPr id="10" name="Group 7">
            <a:extLst>
              <a:ext uri="{FF2B5EF4-FFF2-40B4-BE49-F238E27FC236}">
                <a16:creationId xmlns:a16="http://schemas.microsoft.com/office/drawing/2014/main" id="{61C2149A-24EC-099E-682A-2B8FEF313180}"/>
              </a:ext>
            </a:extLst>
          </p:cNvPr>
          <p:cNvGrpSpPr/>
          <p:nvPr/>
        </p:nvGrpSpPr>
        <p:grpSpPr>
          <a:xfrm>
            <a:off x="0" y="10096500"/>
            <a:ext cx="5029200" cy="189828"/>
            <a:chOff x="0" y="0"/>
            <a:chExt cx="7856514" cy="152400"/>
          </a:xfrm>
        </p:grpSpPr>
        <p:sp>
          <p:nvSpPr>
            <p:cNvPr id="11" name="Freeform 8">
              <a:extLst>
                <a:ext uri="{FF2B5EF4-FFF2-40B4-BE49-F238E27FC236}">
                  <a16:creationId xmlns:a16="http://schemas.microsoft.com/office/drawing/2014/main" id="{3D430EFA-DD1D-0A06-4EF3-15DE2DDB5F27}"/>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12" name="Group 7">
            <a:extLst>
              <a:ext uri="{FF2B5EF4-FFF2-40B4-BE49-F238E27FC236}">
                <a16:creationId xmlns:a16="http://schemas.microsoft.com/office/drawing/2014/main" id="{DBC3A585-097C-8B91-288C-19C77AD04AEE}"/>
              </a:ext>
            </a:extLst>
          </p:cNvPr>
          <p:cNvGrpSpPr/>
          <p:nvPr/>
        </p:nvGrpSpPr>
        <p:grpSpPr>
          <a:xfrm>
            <a:off x="0" y="9811422"/>
            <a:ext cx="9786008" cy="189828"/>
            <a:chOff x="0" y="0"/>
            <a:chExt cx="7856514" cy="152400"/>
          </a:xfrm>
        </p:grpSpPr>
        <p:sp>
          <p:nvSpPr>
            <p:cNvPr id="13" name="Freeform 8">
              <a:extLst>
                <a:ext uri="{FF2B5EF4-FFF2-40B4-BE49-F238E27FC236}">
                  <a16:creationId xmlns:a16="http://schemas.microsoft.com/office/drawing/2014/main" id="{F702A445-C1F5-AF50-D46B-CC0772EAEF76}"/>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4" name="Rectangle 13">
            <a:extLst>
              <a:ext uri="{FF2B5EF4-FFF2-40B4-BE49-F238E27FC236}">
                <a16:creationId xmlns:a16="http://schemas.microsoft.com/office/drawing/2014/main" id="{4B4F9AC5-7EEC-7FF9-1C64-02FD49C6BA88}"/>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DEC5D95F-0320-7CD1-493C-99D267FCC1E8}"/>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Half Frame 15">
            <a:extLst>
              <a:ext uri="{FF2B5EF4-FFF2-40B4-BE49-F238E27FC236}">
                <a16:creationId xmlns:a16="http://schemas.microsoft.com/office/drawing/2014/main" id="{88AA8AC6-798C-7608-5AD9-1D619A467776}"/>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89182" y="999586"/>
            <a:ext cx="11755893" cy="596900"/>
          </a:xfrm>
          <a:prstGeom prst="rect">
            <a:avLst/>
          </a:prstGeom>
        </p:spPr>
        <p:txBody>
          <a:bodyPr lIns="0" tIns="0" rIns="0" bIns="0" rtlCol="0" anchor="t">
            <a:spAutoFit/>
          </a:bodyPr>
          <a:lstStyle/>
          <a:p>
            <a:pPr algn="ctr">
              <a:lnSpc>
                <a:spcPts val="4900"/>
              </a:lnSpc>
              <a:spcBef>
                <a:spcPct val="0"/>
              </a:spcBef>
            </a:pPr>
            <a:r>
              <a:rPr lang="en-US" sz="3500">
                <a:solidFill>
                  <a:srgbClr val="2C5E74"/>
                </a:solidFill>
                <a:latin typeface="Open Sauce SemiBold Bold"/>
              </a:rPr>
              <a:t>Appendix : Code Snippets</a:t>
            </a:r>
          </a:p>
        </p:txBody>
      </p:sp>
      <p:pic>
        <p:nvPicPr>
          <p:cNvPr id="7" name="Picture 7"/>
          <p:cNvPicPr>
            <a:picLocks noChangeAspect="1"/>
          </p:cNvPicPr>
          <p:nvPr/>
        </p:nvPicPr>
        <p:blipFill>
          <a:blip r:embed="rId2"/>
          <a:srcRect/>
          <a:stretch>
            <a:fillRect/>
          </a:stretch>
        </p:blipFill>
        <p:spPr>
          <a:xfrm>
            <a:off x="2148658" y="1618257"/>
            <a:ext cx="14236939" cy="5761251"/>
          </a:xfrm>
          <a:prstGeom prst="rect">
            <a:avLst/>
          </a:prstGeom>
        </p:spPr>
      </p:pic>
      <p:pic>
        <p:nvPicPr>
          <p:cNvPr id="8" name="Picture 8"/>
          <p:cNvPicPr>
            <a:picLocks noChangeAspect="1"/>
          </p:cNvPicPr>
          <p:nvPr/>
        </p:nvPicPr>
        <p:blipFill>
          <a:blip r:embed="rId3"/>
          <a:srcRect/>
          <a:stretch>
            <a:fillRect/>
          </a:stretch>
        </p:blipFill>
        <p:spPr>
          <a:xfrm>
            <a:off x="2148658" y="7727445"/>
            <a:ext cx="14142618" cy="1258705"/>
          </a:xfrm>
          <a:prstGeom prst="rect">
            <a:avLst/>
          </a:prstGeom>
        </p:spPr>
      </p:pic>
      <p:grpSp>
        <p:nvGrpSpPr>
          <p:cNvPr id="9" name="Group 7">
            <a:extLst>
              <a:ext uri="{FF2B5EF4-FFF2-40B4-BE49-F238E27FC236}">
                <a16:creationId xmlns:a16="http://schemas.microsoft.com/office/drawing/2014/main" id="{3F4C5B38-D179-1372-63F3-A7AA582A9046}"/>
              </a:ext>
            </a:extLst>
          </p:cNvPr>
          <p:cNvGrpSpPr/>
          <p:nvPr/>
        </p:nvGrpSpPr>
        <p:grpSpPr>
          <a:xfrm>
            <a:off x="0" y="10096500"/>
            <a:ext cx="5029200" cy="189828"/>
            <a:chOff x="0" y="0"/>
            <a:chExt cx="7856514" cy="152400"/>
          </a:xfrm>
        </p:grpSpPr>
        <p:sp>
          <p:nvSpPr>
            <p:cNvPr id="10" name="Freeform 8">
              <a:extLst>
                <a:ext uri="{FF2B5EF4-FFF2-40B4-BE49-F238E27FC236}">
                  <a16:creationId xmlns:a16="http://schemas.microsoft.com/office/drawing/2014/main" id="{F603C69F-131F-106C-19A4-07222DABAA0E}"/>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11" name="Group 7">
            <a:extLst>
              <a:ext uri="{FF2B5EF4-FFF2-40B4-BE49-F238E27FC236}">
                <a16:creationId xmlns:a16="http://schemas.microsoft.com/office/drawing/2014/main" id="{4F64F402-52BE-007C-97B3-6136B9E5712B}"/>
              </a:ext>
            </a:extLst>
          </p:cNvPr>
          <p:cNvGrpSpPr/>
          <p:nvPr/>
        </p:nvGrpSpPr>
        <p:grpSpPr>
          <a:xfrm>
            <a:off x="0" y="9811422"/>
            <a:ext cx="9786008" cy="189828"/>
            <a:chOff x="0" y="0"/>
            <a:chExt cx="7856514" cy="152400"/>
          </a:xfrm>
        </p:grpSpPr>
        <p:sp>
          <p:nvSpPr>
            <p:cNvPr id="12" name="Freeform 8">
              <a:extLst>
                <a:ext uri="{FF2B5EF4-FFF2-40B4-BE49-F238E27FC236}">
                  <a16:creationId xmlns:a16="http://schemas.microsoft.com/office/drawing/2014/main" id="{D6A0A928-89BA-5BA7-070E-950FEE9FF040}"/>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3" name="Rectangle 12">
            <a:extLst>
              <a:ext uri="{FF2B5EF4-FFF2-40B4-BE49-F238E27FC236}">
                <a16:creationId xmlns:a16="http://schemas.microsoft.com/office/drawing/2014/main" id="{CB16BC97-A452-D99B-CDEB-EE6C753E62E9}"/>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FD6139D-9CAD-8103-EBA4-C63A6CFC72B2}"/>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Half Frame 14">
            <a:extLst>
              <a:ext uri="{FF2B5EF4-FFF2-40B4-BE49-F238E27FC236}">
                <a16:creationId xmlns:a16="http://schemas.microsoft.com/office/drawing/2014/main" id="{FD588C0F-06C2-D039-7F01-7CAD5A89D1D5}"/>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3389182" y="576943"/>
            <a:ext cx="11755893" cy="596900"/>
          </a:xfrm>
          <a:prstGeom prst="rect">
            <a:avLst/>
          </a:prstGeom>
        </p:spPr>
        <p:txBody>
          <a:bodyPr lIns="0" tIns="0" rIns="0" bIns="0" rtlCol="0" anchor="t">
            <a:spAutoFit/>
          </a:bodyPr>
          <a:lstStyle/>
          <a:p>
            <a:pPr algn="ctr">
              <a:lnSpc>
                <a:spcPts val="4900"/>
              </a:lnSpc>
              <a:spcBef>
                <a:spcPct val="0"/>
              </a:spcBef>
            </a:pPr>
            <a:r>
              <a:rPr lang="en-US" sz="3500" dirty="0">
                <a:solidFill>
                  <a:srgbClr val="2C5E74"/>
                </a:solidFill>
                <a:latin typeface="Open Sauce SemiBold Bold"/>
              </a:rPr>
              <a:t>Appendix : Code Snippets</a:t>
            </a:r>
          </a:p>
        </p:txBody>
      </p:sp>
      <p:pic>
        <p:nvPicPr>
          <p:cNvPr id="7" name="Picture 7"/>
          <p:cNvPicPr>
            <a:picLocks noChangeAspect="1"/>
          </p:cNvPicPr>
          <p:nvPr/>
        </p:nvPicPr>
        <p:blipFill>
          <a:blip r:embed="rId2"/>
          <a:srcRect r="28936" b="4025"/>
          <a:stretch>
            <a:fillRect/>
          </a:stretch>
        </p:blipFill>
        <p:spPr>
          <a:xfrm>
            <a:off x="3962400" y="1185216"/>
            <a:ext cx="9788277" cy="911682"/>
          </a:xfrm>
          <a:prstGeom prst="rect">
            <a:avLst/>
          </a:prstGeom>
        </p:spPr>
      </p:pic>
      <p:pic>
        <p:nvPicPr>
          <p:cNvPr id="8" name="Picture 8"/>
          <p:cNvPicPr>
            <a:picLocks noChangeAspect="1"/>
          </p:cNvPicPr>
          <p:nvPr/>
        </p:nvPicPr>
        <p:blipFill>
          <a:blip r:embed="rId3"/>
          <a:srcRect r="1262" b="63290"/>
          <a:stretch>
            <a:fillRect/>
          </a:stretch>
        </p:blipFill>
        <p:spPr>
          <a:xfrm>
            <a:off x="3989614" y="2192148"/>
            <a:ext cx="4932331" cy="1504451"/>
          </a:xfrm>
          <a:prstGeom prst="rect">
            <a:avLst/>
          </a:prstGeom>
        </p:spPr>
      </p:pic>
      <p:pic>
        <p:nvPicPr>
          <p:cNvPr id="9" name="Picture 9"/>
          <p:cNvPicPr>
            <a:picLocks noChangeAspect="1"/>
          </p:cNvPicPr>
          <p:nvPr/>
        </p:nvPicPr>
        <p:blipFill>
          <a:blip r:embed="rId4"/>
          <a:srcRect/>
          <a:stretch>
            <a:fillRect/>
          </a:stretch>
        </p:blipFill>
        <p:spPr>
          <a:xfrm>
            <a:off x="4000500" y="3791224"/>
            <a:ext cx="10614754" cy="5639822"/>
          </a:xfrm>
          <a:prstGeom prst="rect">
            <a:avLst/>
          </a:prstGeom>
        </p:spPr>
      </p:pic>
      <p:grpSp>
        <p:nvGrpSpPr>
          <p:cNvPr id="10" name="Group 7">
            <a:extLst>
              <a:ext uri="{FF2B5EF4-FFF2-40B4-BE49-F238E27FC236}">
                <a16:creationId xmlns:a16="http://schemas.microsoft.com/office/drawing/2014/main" id="{5EC94630-EAF1-66FA-0EA2-B53EDDB7864B}"/>
              </a:ext>
            </a:extLst>
          </p:cNvPr>
          <p:cNvGrpSpPr/>
          <p:nvPr/>
        </p:nvGrpSpPr>
        <p:grpSpPr>
          <a:xfrm>
            <a:off x="0" y="10096500"/>
            <a:ext cx="5029200" cy="189828"/>
            <a:chOff x="0" y="0"/>
            <a:chExt cx="7856514" cy="152400"/>
          </a:xfrm>
        </p:grpSpPr>
        <p:sp>
          <p:nvSpPr>
            <p:cNvPr id="11" name="Freeform 8">
              <a:extLst>
                <a:ext uri="{FF2B5EF4-FFF2-40B4-BE49-F238E27FC236}">
                  <a16:creationId xmlns:a16="http://schemas.microsoft.com/office/drawing/2014/main" id="{A61F22BF-F915-A452-98C7-429FAD9831BB}"/>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12" name="Group 7">
            <a:extLst>
              <a:ext uri="{FF2B5EF4-FFF2-40B4-BE49-F238E27FC236}">
                <a16:creationId xmlns:a16="http://schemas.microsoft.com/office/drawing/2014/main" id="{606B8CD6-AD19-7FAF-E601-82555E4766CA}"/>
              </a:ext>
            </a:extLst>
          </p:cNvPr>
          <p:cNvGrpSpPr/>
          <p:nvPr/>
        </p:nvGrpSpPr>
        <p:grpSpPr>
          <a:xfrm>
            <a:off x="0" y="9811422"/>
            <a:ext cx="9786008" cy="189828"/>
            <a:chOff x="0" y="0"/>
            <a:chExt cx="7856514" cy="152400"/>
          </a:xfrm>
        </p:grpSpPr>
        <p:sp>
          <p:nvSpPr>
            <p:cNvPr id="13" name="Freeform 8">
              <a:extLst>
                <a:ext uri="{FF2B5EF4-FFF2-40B4-BE49-F238E27FC236}">
                  <a16:creationId xmlns:a16="http://schemas.microsoft.com/office/drawing/2014/main" id="{A9803C42-6A0E-1D99-818D-8791CB72FA71}"/>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4" name="Rectangle 13">
            <a:extLst>
              <a:ext uri="{FF2B5EF4-FFF2-40B4-BE49-F238E27FC236}">
                <a16:creationId xmlns:a16="http://schemas.microsoft.com/office/drawing/2014/main" id="{3942CE71-C3EF-5D0E-FCAD-5969AEF46C9C}"/>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DFD5D0D2-1E5A-A518-8809-85E9729D115F}"/>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Half Frame 15">
            <a:extLst>
              <a:ext uri="{FF2B5EF4-FFF2-40B4-BE49-F238E27FC236}">
                <a16:creationId xmlns:a16="http://schemas.microsoft.com/office/drawing/2014/main" id="{ED6AB27A-6B42-79D2-47F3-59650E8BE5A7}"/>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rcRect/>
          <a:stretch>
            <a:fillRect/>
          </a:stretch>
        </p:blipFill>
        <p:spPr>
          <a:xfrm>
            <a:off x="1940824" y="1848208"/>
            <a:ext cx="14406352" cy="7591311"/>
          </a:xfrm>
          <a:prstGeom prst="rect">
            <a:avLst/>
          </a:prstGeom>
        </p:spPr>
      </p:pic>
      <p:sp>
        <p:nvSpPr>
          <p:cNvPr id="7" name="TextBox 7"/>
          <p:cNvSpPr txBox="1"/>
          <p:nvPr/>
        </p:nvSpPr>
        <p:spPr>
          <a:xfrm>
            <a:off x="3389182" y="999586"/>
            <a:ext cx="11755893" cy="596900"/>
          </a:xfrm>
          <a:prstGeom prst="rect">
            <a:avLst/>
          </a:prstGeom>
        </p:spPr>
        <p:txBody>
          <a:bodyPr lIns="0" tIns="0" rIns="0" bIns="0" rtlCol="0" anchor="t">
            <a:spAutoFit/>
          </a:bodyPr>
          <a:lstStyle/>
          <a:p>
            <a:pPr algn="ctr">
              <a:lnSpc>
                <a:spcPts val="4900"/>
              </a:lnSpc>
              <a:spcBef>
                <a:spcPct val="0"/>
              </a:spcBef>
            </a:pPr>
            <a:r>
              <a:rPr lang="en-US" sz="3500">
                <a:solidFill>
                  <a:srgbClr val="2C5E74"/>
                </a:solidFill>
                <a:latin typeface="Open Sauce SemiBold Bold"/>
              </a:rPr>
              <a:t>Appendix : Code Snippets</a:t>
            </a:r>
          </a:p>
        </p:txBody>
      </p:sp>
      <p:grpSp>
        <p:nvGrpSpPr>
          <p:cNvPr id="8" name="Group 7">
            <a:extLst>
              <a:ext uri="{FF2B5EF4-FFF2-40B4-BE49-F238E27FC236}">
                <a16:creationId xmlns:a16="http://schemas.microsoft.com/office/drawing/2014/main" id="{04CD4EDB-F668-BADF-12BB-6D1C34A5C12C}"/>
              </a:ext>
            </a:extLst>
          </p:cNvPr>
          <p:cNvGrpSpPr/>
          <p:nvPr/>
        </p:nvGrpSpPr>
        <p:grpSpPr>
          <a:xfrm>
            <a:off x="0" y="10096500"/>
            <a:ext cx="5029200" cy="189828"/>
            <a:chOff x="0" y="0"/>
            <a:chExt cx="7856514" cy="152400"/>
          </a:xfrm>
        </p:grpSpPr>
        <p:sp>
          <p:nvSpPr>
            <p:cNvPr id="9" name="Freeform 8">
              <a:extLst>
                <a:ext uri="{FF2B5EF4-FFF2-40B4-BE49-F238E27FC236}">
                  <a16:creationId xmlns:a16="http://schemas.microsoft.com/office/drawing/2014/main" id="{E3B1A2B5-F5FA-4424-54E9-AF17371BCAA3}"/>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10" name="Group 7">
            <a:extLst>
              <a:ext uri="{FF2B5EF4-FFF2-40B4-BE49-F238E27FC236}">
                <a16:creationId xmlns:a16="http://schemas.microsoft.com/office/drawing/2014/main" id="{B2788A44-D6E5-697F-F880-125BA84DDD67}"/>
              </a:ext>
            </a:extLst>
          </p:cNvPr>
          <p:cNvGrpSpPr/>
          <p:nvPr/>
        </p:nvGrpSpPr>
        <p:grpSpPr>
          <a:xfrm>
            <a:off x="0" y="9811422"/>
            <a:ext cx="9786008" cy="189828"/>
            <a:chOff x="0" y="0"/>
            <a:chExt cx="7856514" cy="152400"/>
          </a:xfrm>
        </p:grpSpPr>
        <p:sp>
          <p:nvSpPr>
            <p:cNvPr id="11" name="Freeform 8">
              <a:extLst>
                <a:ext uri="{FF2B5EF4-FFF2-40B4-BE49-F238E27FC236}">
                  <a16:creationId xmlns:a16="http://schemas.microsoft.com/office/drawing/2014/main" id="{1ED9B78B-D2B0-7EB6-B7C7-9DD28606DAC9}"/>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2" name="Rectangle 11">
            <a:extLst>
              <a:ext uri="{FF2B5EF4-FFF2-40B4-BE49-F238E27FC236}">
                <a16:creationId xmlns:a16="http://schemas.microsoft.com/office/drawing/2014/main" id="{4A84D745-0FFA-1E03-BAD7-7F2AB7E26B04}"/>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00905765-C528-E558-A5C4-1EC4E2F84E41}"/>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Half Frame 13">
            <a:extLst>
              <a:ext uri="{FF2B5EF4-FFF2-40B4-BE49-F238E27FC236}">
                <a16:creationId xmlns:a16="http://schemas.microsoft.com/office/drawing/2014/main" id="{6ABE1E24-2D38-B8F4-94CE-69DBEE19CB68}"/>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5B2C3C-BBBF-0925-A65A-C58E532C21E2}"/>
              </a:ext>
            </a:extLst>
          </p:cNvPr>
          <p:cNvSpPr/>
          <p:nvPr/>
        </p:nvSpPr>
        <p:spPr>
          <a:xfrm>
            <a:off x="1028700" y="2095500"/>
            <a:ext cx="16230600" cy="415198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AutoShape 2"/>
          <p:cNvSpPr/>
          <p:nvPr/>
        </p:nvSpPr>
        <p:spPr>
          <a:xfrm>
            <a:off x="1028700" y="6417001"/>
            <a:ext cx="16230600" cy="169519"/>
          </a:xfrm>
          <a:prstGeom prst="rect">
            <a:avLst/>
          </a:prstGeom>
          <a:solidFill>
            <a:schemeClr val="accent5">
              <a:lumMod val="75000"/>
            </a:schemeClr>
          </a:solidFill>
        </p:spPr>
      </p:sp>
      <p:sp>
        <p:nvSpPr>
          <p:cNvPr id="3" name="AutoShape 3"/>
          <p:cNvSpPr/>
          <p:nvPr/>
        </p:nvSpPr>
        <p:spPr>
          <a:xfrm>
            <a:off x="1028700" y="1814529"/>
            <a:ext cx="16230600" cy="169519"/>
          </a:xfrm>
          <a:prstGeom prst="rect">
            <a:avLst/>
          </a:prstGeom>
          <a:solidFill>
            <a:srgbClr val="FFFFFF"/>
          </a:solidFill>
        </p:spPr>
      </p:sp>
      <p:sp>
        <p:nvSpPr>
          <p:cNvPr id="4" name="TextBox 4"/>
          <p:cNvSpPr txBox="1"/>
          <p:nvPr/>
        </p:nvSpPr>
        <p:spPr>
          <a:xfrm>
            <a:off x="1028700" y="3393270"/>
            <a:ext cx="16230600" cy="1993946"/>
          </a:xfrm>
          <a:prstGeom prst="rect">
            <a:avLst/>
          </a:prstGeom>
        </p:spPr>
        <p:txBody>
          <a:bodyPr lIns="0" tIns="0" rIns="0" bIns="0" rtlCol="0" anchor="t">
            <a:spAutoFit/>
          </a:bodyPr>
          <a:lstStyle/>
          <a:p>
            <a:pPr algn="ctr">
              <a:lnSpc>
                <a:spcPts val="14622"/>
              </a:lnSpc>
            </a:pPr>
            <a:r>
              <a:rPr lang="en-US" sz="15894" spc="397" dirty="0">
                <a:solidFill>
                  <a:srgbClr val="FFFFFF"/>
                </a:solidFill>
                <a:latin typeface="Open Sauce SemiBold Bold"/>
              </a:rPr>
              <a:t>THANK YOU</a:t>
            </a:r>
          </a:p>
        </p:txBody>
      </p:sp>
      <p:sp>
        <p:nvSpPr>
          <p:cNvPr id="7" name="AutoShape 2">
            <a:extLst>
              <a:ext uri="{FF2B5EF4-FFF2-40B4-BE49-F238E27FC236}">
                <a16:creationId xmlns:a16="http://schemas.microsoft.com/office/drawing/2014/main" id="{E87F16BB-DBEF-403A-0701-485504014A73}"/>
              </a:ext>
            </a:extLst>
          </p:cNvPr>
          <p:cNvSpPr/>
          <p:nvPr/>
        </p:nvSpPr>
        <p:spPr>
          <a:xfrm>
            <a:off x="2362200" y="6696536"/>
            <a:ext cx="13856759" cy="169519"/>
          </a:xfrm>
          <a:prstGeom prst="rect">
            <a:avLst/>
          </a:prstGeom>
          <a:solidFill>
            <a:schemeClr val="accent5">
              <a:lumMod val="60000"/>
              <a:lumOff val="40000"/>
            </a:schemeClr>
          </a:solidFill>
        </p:spPr>
      </p:sp>
      <p:sp>
        <p:nvSpPr>
          <p:cNvPr id="9" name="AutoShape 2">
            <a:extLst>
              <a:ext uri="{FF2B5EF4-FFF2-40B4-BE49-F238E27FC236}">
                <a16:creationId xmlns:a16="http://schemas.microsoft.com/office/drawing/2014/main" id="{875C88C8-955A-E8E3-65F1-DF00D52D4D35}"/>
              </a:ext>
            </a:extLst>
          </p:cNvPr>
          <p:cNvSpPr/>
          <p:nvPr/>
        </p:nvSpPr>
        <p:spPr>
          <a:xfrm>
            <a:off x="3627664" y="6988629"/>
            <a:ext cx="11032671" cy="169519"/>
          </a:xfrm>
          <a:prstGeom prst="rect">
            <a:avLst/>
          </a:prstGeom>
          <a:solidFill>
            <a:schemeClr val="accent5">
              <a:lumMod val="20000"/>
              <a:lumOff val="80000"/>
            </a:schemeClr>
          </a:solid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7">
            <a:extLst>
              <a:ext uri="{FF2B5EF4-FFF2-40B4-BE49-F238E27FC236}">
                <a16:creationId xmlns:a16="http://schemas.microsoft.com/office/drawing/2014/main" id="{9D6D14BB-1BA3-DFE2-5214-14D83CF2C2B2}"/>
              </a:ext>
            </a:extLst>
          </p:cNvPr>
          <p:cNvGrpSpPr/>
          <p:nvPr/>
        </p:nvGrpSpPr>
        <p:grpSpPr>
          <a:xfrm>
            <a:off x="0" y="10096500"/>
            <a:ext cx="5029200" cy="189828"/>
            <a:chOff x="0" y="0"/>
            <a:chExt cx="7856514" cy="152400"/>
          </a:xfrm>
        </p:grpSpPr>
        <p:sp>
          <p:nvSpPr>
            <p:cNvPr id="12" name="Freeform 8">
              <a:extLst>
                <a:ext uri="{FF2B5EF4-FFF2-40B4-BE49-F238E27FC236}">
                  <a16:creationId xmlns:a16="http://schemas.microsoft.com/office/drawing/2014/main" id="{05F6A1B9-FE7C-C832-7DD4-AA7E34F5162D}"/>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2" name="Group 2"/>
          <p:cNvGrpSpPr/>
          <p:nvPr/>
        </p:nvGrpSpPr>
        <p:grpSpPr>
          <a:xfrm>
            <a:off x="1028700" y="9071074"/>
            <a:ext cx="9786008" cy="189828"/>
            <a:chOff x="0" y="0"/>
            <a:chExt cx="7856514" cy="152400"/>
          </a:xfrm>
        </p:grpSpPr>
        <p:sp>
          <p:nvSpPr>
            <p:cNvPr id="3" name="Freeform 3"/>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4" name="TextBox 4"/>
          <p:cNvSpPr txBox="1"/>
          <p:nvPr/>
        </p:nvSpPr>
        <p:spPr>
          <a:xfrm>
            <a:off x="704608" y="1522570"/>
            <a:ext cx="16230600" cy="5449697"/>
          </a:xfrm>
          <a:prstGeom prst="rect">
            <a:avLst/>
          </a:prstGeom>
        </p:spPr>
        <p:txBody>
          <a:bodyPr lIns="0" tIns="0" rIns="0" bIns="0" rtlCol="0" anchor="t">
            <a:spAutoFit/>
          </a:bodyPr>
          <a:lstStyle/>
          <a:p>
            <a:pPr>
              <a:lnSpc>
                <a:spcPts val="3904"/>
              </a:lnSpc>
              <a:spcBef>
                <a:spcPct val="0"/>
              </a:spcBef>
            </a:pPr>
            <a:r>
              <a:rPr lang="en-US" sz="3200">
                <a:solidFill>
                  <a:srgbClr val="000000"/>
                </a:solidFill>
                <a:latin typeface="Times Neue Roman"/>
              </a:rPr>
              <a:t>In Univariate analysis for the numeric variables, we look at different characteristics in the each variable of the dataset such as : </a:t>
            </a:r>
          </a:p>
          <a:p>
            <a:pPr>
              <a:lnSpc>
                <a:spcPts val="3904"/>
              </a:lnSpc>
              <a:spcBef>
                <a:spcPct val="0"/>
              </a:spcBef>
            </a:pPr>
            <a:endParaRPr lang="en-US" sz="3200">
              <a:solidFill>
                <a:srgbClr val="000000"/>
              </a:solidFill>
              <a:latin typeface="Times Neue Roman"/>
            </a:endParaRPr>
          </a:p>
          <a:p>
            <a:pPr>
              <a:lnSpc>
                <a:spcPts val="3904"/>
              </a:lnSpc>
              <a:spcBef>
                <a:spcPct val="0"/>
              </a:spcBef>
            </a:pPr>
            <a:r>
              <a:rPr lang="en-US" sz="3200">
                <a:solidFill>
                  <a:srgbClr val="000000"/>
                </a:solidFill>
                <a:latin typeface="Times Neue Roman"/>
              </a:rPr>
              <a:t>Minimum value, Maximum value, Interquartile range, Range, Standard deviation, Mean, Percentile values, Missing percentage. </a:t>
            </a:r>
          </a:p>
          <a:p>
            <a:pPr>
              <a:lnSpc>
                <a:spcPts val="3904"/>
              </a:lnSpc>
              <a:spcBef>
                <a:spcPct val="0"/>
              </a:spcBef>
            </a:pPr>
            <a:endParaRPr lang="en-US" sz="3200">
              <a:solidFill>
                <a:srgbClr val="000000"/>
              </a:solidFill>
              <a:latin typeface="Times Neue Roman"/>
            </a:endParaRPr>
          </a:p>
          <a:p>
            <a:pPr>
              <a:lnSpc>
                <a:spcPts val="3904"/>
              </a:lnSpc>
              <a:spcBef>
                <a:spcPct val="0"/>
              </a:spcBef>
            </a:pPr>
            <a:r>
              <a:rPr lang="en-US" sz="3200">
                <a:solidFill>
                  <a:srgbClr val="000000"/>
                </a:solidFill>
                <a:latin typeface="Times Neue Roman"/>
              </a:rPr>
              <a:t>We then remove those variables from the dataset which :</a:t>
            </a:r>
          </a:p>
          <a:p>
            <a:pPr>
              <a:lnSpc>
                <a:spcPts val="3904"/>
              </a:lnSpc>
              <a:spcBef>
                <a:spcPct val="0"/>
              </a:spcBef>
            </a:pPr>
            <a:endParaRPr lang="en-US" sz="3200">
              <a:solidFill>
                <a:srgbClr val="000000"/>
              </a:solidFill>
              <a:latin typeface="Times Neue Roman"/>
            </a:endParaRPr>
          </a:p>
          <a:p>
            <a:pPr marL="690881" lvl="1" indent="-345440">
              <a:lnSpc>
                <a:spcPts val="3904"/>
              </a:lnSpc>
              <a:buFont typeface="Arial"/>
              <a:buChar char="•"/>
            </a:pPr>
            <a:r>
              <a:rPr lang="en-US" sz="3200">
                <a:solidFill>
                  <a:srgbClr val="000000"/>
                </a:solidFill>
                <a:latin typeface="Times Neue Roman"/>
              </a:rPr>
              <a:t>do not have at least 99% values present (fill rate).</a:t>
            </a:r>
          </a:p>
          <a:p>
            <a:pPr marL="690881" lvl="1" indent="-345440">
              <a:lnSpc>
                <a:spcPts val="3904"/>
              </a:lnSpc>
              <a:buFont typeface="Arial"/>
              <a:buChar char="•"/>
            </a:pPr>
            <a:r>
              <a:rPr lang="en-US" sz="3200">
                <a:solidFill>
                  <a:srgbClr val="000000"/>
                </a:solidFill>
                <a:latin typeface="Times Neue Roman"/>
              </a:rPr>
              <a:t>do not have enough variability i.e. (1st percentile = 99th percentile)</a:t>
            </a:r>
          </a:p>
          <a:p>
            <a:pPr>
              <a:lnSpc>
                <a:spcPts val="3904"/>
              </a:lnSpc>
              <a:spcBef>
                <a:spcPct val="0"/>
              </a:spcBef>
            </a:pPr>
            <a:endParaRPr lang="en-US" sz="3200">
              <a:solidFill>
                <a:srgbClr val="000000"/>
              </a:solidFill>
              <a:latin typeface="Times Neue Roman"/>
            </a:endParaRPr>
          </a:p>
        </p:txBody>
      </p:sp>
      <p:pic>
        <p:nvPicPr>
          <p:cNvPr id="5" name="Picture 5"/>
          <p:cNvPicPr>
            <a:picLocks noChangeAspect="1"/>
          </p:cNvPicPr>
          <p:nvPr/>
        </p:nvPicPr>
        <p:blipFill>
          <a:blip r:embed="rId3"/>
          <a:srcRect t="1122" b="10630"/>
          <a:stretch>
            <a:fillRect/>
          </a:stretch>
        </p:blipFill>
        <p:spPr>
          <a:xfrm>
            <a:off x="704608" y="6658470"/>
            <a:ext cx="16858445" cy="2565004"/>
          </a:xfrm>
          <a:prstGeom prst="rect">
            <a:avLst/>
          </a:prstGeom>
        </p:spPr>
      </p:pic>
      <p:sp>
        <p:nvSpPr>
          <p:cNvPr id="6" name="TextBox 6"/>
          <p:cNvSpPr txBox="1"/>
          <p:nvPr/>
        </p:nvSpPr>
        <p:spPr>
          <a:xfrm>
            <a:off x="261009" y="608162"/>
            <a:ext cx="17486290" cy="618490"/>
          </a:xfrm>
          <a:prstGeom prst="rect">
            <a:avLst/>
          </a:prstGeom>
        </p:spPr>
        <p:txBody>
          <a:bodyPr lIns="0" tIns="0" rIns="0" bIns="0" rtlCol="0" anchor="t">
            <a:spAutoFit/>
          </a:bodyPr>
          <a:lstStyle/>
          <a:p>
            <a:pPr algn="ctr">
              <a:lnSpc>
                <a:spcPts val="4879"/>
              </a:lnSpc>
              <a:spcBef>
                <a:spcPct val="0"/>
              </a:spcBef>
            </a:pPr>
            <a:r>
              <a:rPr lang="en-US" sz="3999">
                <a:solidFill>
                  <a:srgbClr val="2C5E74"/>
                </a:solidFill>
                <a:latin typeface="Times Neue Roman Bold"/>
              </a:rPr>
              <a:t>Data cleaning </a:t>
            </a:r>
            <a:r>
              <a:rPr lang="en-US" sz="3999">
                <a:solidFill>
                  <a:srgbClr val="FF1616"/>
                </a:solidFill>
                <a:latin typeface="Times Neue Roman Bold"/>
              </a:rPr>
              <a:t>(Univariate Analysis - Numeric)</a:t>
            </a:r>
            <a:r>
              <a:rPr lang="en-US" sz="3999">
                <a:solidFill>
                  <a:srgbClr val="2C5E74"/>
                </a:solidFill>
                <a:latin typeface="Times Neue Roman Bold"/>
              </a:rPr>
              <a:t> : Step 1</a:t>
            </a:r>
          </a:p>
        </p:txBody>
      </p:sp>
      <p:grpSp>
        <p:nvGrpSpPr>
          <p:cNvPr id="7" name="Group 7"/>
          <p:cNvGrpSpPr/>
          <p:nvPr/>
        </p:nvGrpSpPr>
        <p:grpSpPr>
          <a:xfrm>
            <a:off x="0" y="9811422"/>
            <a:ext cx="9786008" cy="189828"/>
            <a:chOff x="0" y="0"/>
            <a:chExt cx="7856514" cy="152400"/>
          </a:xfrm>
        </p:grpSpPr>
        <p:sp>
          <p:nvSpPr>
            <p:cNvPr id="8" name="Freeform 8"/>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9" name="Rectangle 8">
            <a:extLst>
              <a:ext uri="{FF2B5EF4-FFF2-40B4-BE49-F238E27FC236}">
                <a16:creationId xmlns:a16="http://schemas.microsoft.com/office/drawing/2014/main" id="{C52334D6-55CC-D3BC-E79E-0D2F2D27FB0C}"/>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9C2A8236-5AF2-7159-71AE-AC96C6FA9DFF}"/>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Half Frame 12">
            <a:extLst>
              <a:ext uri="{FF2B5EF4-FFF2-40B4-BE49-F238E27FC236}">
                <a16:creationId xmlns:a16="http://schemas.microsoft.com/office/drawing/2014/main" id="{A35394F3-17BE-08D7-124A-611D0201B315}"/>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71575" y="1716441"/>
            <a:ext cx="17075724" cy="4888223"/>
          </a:xfrm>
          <a:prstGeom prst="rect">
            <a:avLst/>
          </a:prstGeom>
        </p:spPr>
        <p:txBody>
          <a:bodyPr lIns="0" tIns="0" rIns="0" bIns="0" rtlCol="0" anchor="t">
            <a:spAutoFit/>
          </a:bodyPr>
          <a:lstStyle/>
          <a:p>
            <a:pPr>
              <a:lnSpc>
                <a:spcPts val="3903"/>
              </a:lnSpc>
              <a:spcBef>
                <a:spcPct val="0"/>
              </a:spcBef>
            </a:pPr>
            <a:r>
              <a:rPr lang="en-US" sz="3199">
                <a:solidFill>
                  <a:srgbClr val="000000"/>
                </a:solidFill>
                <a:latin typeface="Times Neue Roman"/>
              </a:rPr>
              <a:t>In Univariate analysis for the categorical variables, we look at different characteristics in the each variable of the dataset such as : </a:t>
            </a:r>
          </a:p>
          <a:p>
            <a:pPr>
              <a:lnSpc>
                <a:spcPts val="3903"/>
              </a:lnSpc>
              <a:spcBef>
                <a:spcPct val="0"/>
              </a:spcBef>
            </a:pPr>
            <a:endParaRPr lang="en-US" sz="3199">
              <a:solidFill>
                <a:srgbClr val="000000"/>
              </a:solidFill>
              <a:latin typeface="Times Neue Roman"/>
            </a:endParaRPr>
          </a:p>
          <a:p>
            <a:pPr>
              <a:lnSpc>
                <a:spcPts val="3903"/>
              </a:lnSpc>
              <a:spcBef>
                <a:spcPct val="0"/>
              </a:spcBef>
            </a:pPr>
            <a:r>
              <a:rPr lang="en-US" sz="3199">
                <a:solidFill>
                  <a:srgbClr val="000000"/>
                </a:solidFill>
                <a:latin typeface="Times Neue Roman"/>
              </a:rPr>
              <a:t>Missing percentage, number of unique levels.</a:t>
            </a:r>
          </a:p>
          <a:p>
            <a:pPr>
              <a:lnSpc>
                <a:spcPts val="3903"/>
              </a:lnSpc>
              <a:spcBef>
                <a:spcPct val="0"/>
              </a:spcBef>
            </a:pPr>
            <a:endParaRPr lang="en-US" sz="3199">
              <a:solidFill>
                <a:srgbClr val="000000"/>
              </a:solidFill>
              <a:latin typeface="Times Neue Roman"/>
            </a:endParaRPr>
          </a:p>
          <a:p>
            <a:pPr>
              <a:lnSpc>
                <a:spcPts val="3903"/>
              </a:lnSpc>
              <a:spcBef>
                <a:spcPct val="0"/>
              </a:spcBef>
            </a:pPr>
            <a:r>
              <a:rPr lang="en-US" sz="3199">
                <a:solidFill>
                  <a:srgbClr val="000000"/>
                </a:solidFill>
                <a:latin typeface="Times Neue Roman"/>
              </a:rPr>
              <a:t>We then remove those variables from the dataset which :</a:t>
            </a:r>
          </a:p>
          <a:p>
            <a:pPr>
              <a:lnSpc>
                <a:spcPts val="3903"/>
              </a:lnSpc>
              <a:spcBef>
                <a:spcPct val="0"/>
              </a:spcBef>
            </a:pPr>
            <a:endParaRPr lang="en-US" sz="3199">
              <a:solidFill>
                <a:srgbClr val="000000"/>
              </a:solidFill>
              <a:latin typeface="Times Neue Roman"/>
            </a:endParaRPr>
          </a:p>
          <a:p>
            <a:pPr marL="690879" lvl="1" indent="-345439">
              <a:lnSpc>
                <a:spcPts val="3903"/>
              </a:lnSpc>
              <a:buFont typeface="Arial"/>
              <a:buChar char="•"/>
            </a:pPr>
            <a:r>
              <a:rPr lang="en-US" sz="3199">
                <a:solidFill>
                  <a:srgbClr val="000000"/>
                </a:solidFill>
                <a:latin typeface="Times Neue Roman"/>
              </a:rPr>
              <a:t>do not have at least 99% values present (fill rate).</a:t>
            </a:r>
          </a:p>
          <a:p>
            <a:pPr marL="690879" lvl="1" indent="-345439">
              <a:lnSpc>
                <a:spcPts val="3903"/>
              </a:lnSpc>
              <a:buFont typeface="Arial"/>
              <a:buChar char="•"/>
            </a:pPr>
            <a:r>
              <a:rPr lang="en-US" sz="3199">
                <a:solidFill>
                  <a:srgbClr val="000000"/>
                </a:solidFill>
                <a:latin typeface="Times Neue Roman"/>
              </a:rPr>
              <a:t>have less than 2 levels or greater than 500 levels </a:t>
            </a:r>
          </a:p>
          <a:p>
            <a:pPr>
              <a:lnSpc>
                <a:spcPts val="3422"/>
              </a:lnSpc>
            </a:pPr>
            <a:endParaRPr lang="en-US" sz="3199">
              <a:solidFill>
                <a:srgbClr val="000000"/>
              </a:solidFill>
              <a:latin typeface="Times Neue Roman"/>
            </a:endParaRPr>
          </a:p>
        </p:txBody>
      </p:sp>
      <p:pic>
        <p:nvPicPr>
          <p:cNvPr id="5" name="Picture 5"/>
          <p:cNvPicPr>
            <a:picLocks noChangeAspect="1"/>
          </p:cNvPicPr>
          <p:nvPr/>
        </p:nvPicPr>
        <p:blipFill rotWithShape="1">
          <a:blip r:embed="rId2"/>
          <a:srcRect l="1014" t="450" r="5467" b="713"/>
          <a:stretch/>
        </p:blipFill>
        <p:spPr>
          <a:xfrm>
            <a:off x="1101439" y="6362700"/>
            <a:ext cx="16625825" cy="2858380"/>
          </a:xfrm>
          <a:prstGeom prst="rect">
            <a:avLst/>
          </a:prstGeom>
        </p:spPr>
      </p:pic>
      <p:sp>
        <p:nvSpPr>
          <p:cNvPr id="6" name="TextBox 6"/>
          <p:cNvSpPr txBox="1"/>
          <p:nvPr/>
        </p:nvSpPr>
        <p:spPr>
          <a:xfrm>
            <a:off x="261009" y="608162"/>
            <a:ext cx="17486290" cy="618490"/>
          </a:xfrm>
          <a:prstGeom prst="rect">
            <a:avLst/>
          </a:prstGeom>
        </p:spPr>
        <p:txBody>
          <a:bodyPr lIns="0" tIns="0" rIns="0" bIns="0" rtlCol="0" anchor="t">
            <a:spAutoFit/>
          </a:bodyPr>
          <a:lstStyle/>
          <a:p>
            <a:pPr algn="ctr">
              <a:lnSpc>
                <a:spcPts val="4879"/>
              </a:lnSpc>
              <a:spcBef>
                <a:spcPct val="0"/>
              </a:spcBef>
            </a:pPr>
            <a:r>
              <a:rPr lang="en-US" sz="3999">
                <a:solidFill>
                  <a:srgbClr val="2C5E74"/>
                </a:solidFill>
                <a:latin typeface="Times Neue Roman Bold"/>
              </a:rPr>
              <a:t>Data cleaning </a:t>
            </a:r>
            <a:r>
              <a:rPr lang="en-US" sz="3999">
                <a:solidFill>
                  <a:srgbClr val="FF1616"/>
                </a:solidFill>
                <a:latin typeface="Times Neue Roman Bold"/>
              </a:rPr>
              <a:t>(Univariate Analysis - Categorical)</a:t>
            </a:r>
            <a:r>
              <a:rPr lang="en-US" sz="3999">
                <a:solidFill>
                  <a:srgbClr val="2C5E74"/>
                </a:solidFill>
                <a:latin typeface="Times Neue Roman Bold"/>
              </a:rPr>
              <a:t> : Step 2</a:t>
            </a:r>
          </a:p>
        </p:txBody>
      </p:sp>
      <p:grpSp>
        <p:nvGrpSpPr>
          <p:cNvPr id="7" name="Group 7">
            <a:extLst>
              <a:ext uri="{FF2B5EF4-FFF2-40B4-BE49-F238E27FC236}">
                <a16:creationId xmlns:a16="http://schemas.microsoft.com/office/drawing/2014/main" id="{D9AE44E6-697A-4A7D-798D-8D2B4AB6F455}"/>
              </a:ext>
            </a:extLst>
          </p:cNvPr>
          <p:cNvGrpSpPr/>
          <p:nvPr/>
        </p:nvGrpSpPr>
        <p:grpSpPr>
          <a:xfrm>
            <a:off x="0" y="10096500"/>
            <a:ext cx="5029200" cy="189828"/>
            <a:chOff x="0" y="0"/>
            <a:chExt cx="7856514" cy="152400"/>
          </a:xfrm>
        </p:grpSpPr>
        <p:sp>
          <p:nvSpPr>
            <p:cNvPr id="8" name="Freeform 8">
              <a:extLst>
                <a:ext uri="{FF2B5EF4-FFF2-40B4-BE49-F238E27FC236}">
                  <a16:creationId xmlns:a16="http://schemas.microsoft.com/office/drawing/2014/main" id="{AB43CBFB-A52A-2690-F99F-ADD48FF524E8}"/>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9" name="Group 7">
            <a:extLst>
              <a:ext uri="{FF2B5EF4-FFF2-40B4-BE49-F238E27FC236}">
                <a16:creationId xmlns:a16="http://schemas.microsoft.com/office/drawing/2014/main" id="{EE703FFD-6C61-C5EB-ACF0-B30A4D6220B4}"/>
              </a:ext>
            </a:extLst>
          </p:cNvPr>
          <p:cNvGrpSpPr/>
          <p:nvPr/>
        </p:nvGrpSpPr>
        <p:grpSpPr>
          <a:xfrm>
            <a:off x="0" y="9811422"/>
            <a:ext cx="9786008" cy="189828"/>
            <a:chOff x="0" y="0"/>
            <a:chExt cx="7856514" cy="152400"/>
          </a:xfrm>
        </p:grpSpPr>
        <p:sp>
          <p:nvSpPr>
            <p:cNvPr id="10" name="Freeform 8">
              <a:extLst>
                <a:ext uri="{FF2B5EF4-FFF2-40B4-BE49-F238E27FC236}">
                  <a16:creationId xmlns:a16="http://schemas.microsoft.com/office/drawing/2014/main" id="{1E66493F-6D8D-ABA8-52B9-FF43549F5DF9}"/>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1" name="Rectangle 10">
            <a:extLst>
              <a:ext uri="{FF2B5EF4-FFF2-40B4-BE49-F238E27FC236}">
                <a16:creationId xmlns:a16="http://schemas.microsoft.com/office/drawing/2014/main" id="{46AA6C29-A575-959A-4516-9A9E42F7B791}"/>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C9C80E37-A7AB-9660-3136-A5D00A6CFCA9}"/>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Half Frame 12">
            <a:extLst>
              <a:ext uri="{FF2B5EF4-FFF2-40B4-BE49-F238E27FC236}">
                <a16:creationId xmlns:a16="http://schemas.microsoft.com/office/drawing/2014/main" id="{989A944B-8F73-5F0D-7113-EA28D50AD406}"/>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38639" y="2063235"/>
            <a:ext cx="17549361" cy="6859397"/>
          </a:xfrm>
          <a:prstGeom prst="rect">
            <a:avLst/>
          </a:prstGeom>
        </p:spPr>
        <p:txBody>
          <a:bodyPr lIns="0" tIns="0" rIns="0" bIns="0" rtlCol="0" anchor="t">
            <a:spAutoFit/>
          </a:bodyPr>
          <a:lstStyle/>
          <a:p>
            <a:pPr>
              <a:lnSpc>
                <a:spcPts val="3904"/>
              </a:lnSpc>
              <a:spcBef>
                <a:spcPct val="0"/>
              </a:spcBef>
            </a:pPr>
            <a:r>
              <a:rPr lang="en-US" sz="3200">
                <a:solidFill>
                  <a:srgbClr val="000000"/>
                </a:solidFill>
                <a:latin typeface="Times Neue Roman"/>
              </a:rPr>
              <a:t>After performing univariate analysis for the numeric and categorical variables, we found that none of the variables could be disposed. </a:t>
            </a:r>
          </a:p>
          <a:p>
            <a:pPr>
              <a:lnSpc>
                <a:spcPts val="3904"/>
              </a:lnSpc>
              <a:spcBef>
                <a:spcPct val="0"/>
              </a:spcBef>
            </a:pPr>
            <a:endParaRPr lang="en-US" sz="3200">
              <a:solidFill>
                <a:srgbClr val="000000"/>
              </a:solidFill>
              <a:latin typeface="Times Neue Roman"/>
            </a:endParaRPr>
          </a:p>
          <a:p>
            <a:pPr>
              <a:lnSpc>
                <a:spcPts val="3904"/>
              </a:lnSpc>
              <a:spcBef>
                <a:spcPct val="0"/>
              </a:spcBef>
            </a:pPr>
            <a:r>
              <a:rPr lang="en-US" sz="3200">
                <a:solidFill>
                  <a:srgbClr val="000000"/>
                </a:solidFill>
                <a:latin typeface="Times Neue Roman"/>
              </a:rPr>
              <a:t>Next, we move on to handling the missing values in our dataset since ‘Missing data reduces the statistical power of the analysis, which can distort the validity of the results’.</a:t>
            </a:r>
          </a:p>
          <a:p>
            <a:pPr>
              <a:lnSpc>
                <a:spcPts val="3904"/>
              </a:lnSpc>
              <a:spcBef>
                <a:spcPct val="0"/>
              </a:spcBef>
            </a:pPr>
            <a:endParaRPr lang="en-US" sz="3200">
              <a:solidFill>
                <a:srgbClr val="000000"/>
              </a:solidFill>
              <a:latin typeface="Times Neue Roman"/>
            </a:endParaRPr>
          </a:p>
          <a:p>
            <a:pPr>
              <a:lnSpc>
                <a:spcPts val="3904"/>
              </a:lnSpc>
              <a:spcBef>
                <a:spcPct val="0"/>
              </a:spcBef>
            </a:pPr>
            <a:r>
              <a:rPr lang="en-US" sz="3200">
                <a:solidFill>
                  <a:srgbClr val="000000"/>
                </a:solidFill>
                <a:latin typeface="Times Neue Roman"/>
              </a:rPr>
              <a:t>Only one variable had missing values, since only 0.3% values were missing in it (‘Arrival Delay’) , we replaced it with mean of the column.</a:t>
            </a:r>
          </a:p>
          <a:p>
            <a:pPr>
              <a:lnSpc>
                <a:spcPts val="3786"/>
              </a:lnSpc>
              <a:spcBef>
                <a:spcPct val="0"/>
              </a:spcBef>
            </a:pPr>
            <a:endParaRPr lang="en-US" sz="3200">
              <a:solidFill>
                <a:srgbClr val="000000"/>
              </a:solidFill>
              <a:latin typeface="Times Neue Roman"/>
            </a:endParaRPr>
          </a:p>
          <a:p>
            <a:pPr>
              <a:lnSpc>
                <a:spcPts val="3786"/>
              </a:lnSpc>
              <a:spcBef>
                <a:spcPct val="0"/>
              </a:spcBef>
            </a:pPr>
            <a:endParaRPr lang="en-US" sz="3200">
              <a:solidFill>
                <a:srgbClr val="000000"/>
              </a:solidFill>
              <a:latin typeface="Times Neue Roman"/>
            </a:endParaRPr>
          </a:p>
          <a:p>
            <a:pPr>
              <a:lnSpc>
                <a:spcPts val="3786"/>
              </a:lnSpc>
              <a:spcBef>
                <a:spcPct val="0"/>
              </a:spcBef>
            </a:pPr>
            <a:endParaRPr lang="en-US" sz="3200">
              <a:solidFill>
                <a:srgbClr val="000000"/>
              </a:solidFill>
              <a:latin typeface="Times Neue Roman"/>
            </a:endParaRPr>
          </a:p>
          <a:p>
            <a:pPr>
              <a:lnSpc>
                <a:spcPts val="3786"/>
              </a:lnSpc>
              <a:spcBef>
                <a:spcPct val="0"/>
              </a:spcBef>
            </a:pPr>
            <a:endParaRPr lang="en-US" sz="3200">
              <a:solidFill>
                <a:srgbClr val="000000"/>
              </a:solidFill>
              <a:latin typeface="Times Neue Roman"/>
            </a:endParaRPr>
          </a:p>
          <a:p>
            <a:pPr>
              <a:lnSpc>
                <a:spcPts val="3904"/>
              </a:lnSpc>
              <a:spcBef>
                <a:spcPct val="0"/>
              </a:spcBef>
            </a:pPr>
            <a:endParaRPr lang="en-US" sz="3200">
              <a:solidFill>
                <a:srgbClr val="000000"/>
              </a:solidFill>
              <a:latin typeface="Times Neue Roman"/>
            </a:endParaRPr>
          </a:p>
          <a:p>
            <a:pPr>
              <a:lnSpc>
                <a:spcPts val="3904"/>
              </a:lnSpc>
              <a:spcBef>
                <a:spcPct val="0"/>
              </a:spcBef>
            </a:pPr>
            <a:r>
              <a:rPr lang="en-US" sz="3200">
                <a:solidFill>
                  <a:srgbClr val="000000"/>
                </a:solidFill>
                <a:latin typeface="Times Neue Roman Bold"/>
              </a:rPr>
              <a:t>Finally, there were no nulls present in the data.</a:t>
            </a:r>
          </a:p>
        </p:txBody>
      </p:sp>
      <p:pic>
        <p:nvPicPr>
          <p:cNvPr id="5" name="Picture 5"/>
          <p:cNvPicPr>
            <a:picLocks noChangeAspect="1"/>
          </p:cNvPicPr>
          <p:nvPr/>
        </p:nvPicPr>
        <p:blipFill rotWithShape="1">
          <a:blip r:embed="rId2"/>
          <a:srcRect r="6612" b="1282"/>
          <a:stretch/>
        </p:blipFill>
        <p:spPr>
          <a:xfrm>
            <a:off x="1191986" y="6591300"/>
            <a:ext cx="16330161" cy="1231749"/>
          </a:xfrm>
          <a:prstGeom prst="rect">
            <a:avLst/>
          </a:prstGeom>
        </p:spPr>
      </p:pic>
      <p:sp>
        <p:nvSpPr>
          <p:cNvPr id="6" name="TextBox 6"/>
          <p:cNvSpPr txBox="1"/>
          <p:nvPr/>
        </p:nvSpPr>
        <p:spPr>
          <a:xfrm>
            <a:off x="261009" y="608162"/>
            <a:ext cx="17486290" cy="618490"/>
          </a:xfrm>
          <a:prstGeom prst="rect">
            <a:avLst/>
          </a:prstGeom>
        </p:spPr>
        <p:txBody>
          <a:bodyPr lIns="0" tIns="0" rIns="0" bIns="0" rtlCol="0" anchor="t">
            <a:spAutoFit/>
          </a:bodyPr>
          <a:lstStyle/>
          <a:p>
            <a:pPr algn="ctr">
              <a:lnSpc>
                <a:spcPts val="4879"/>
              </a:lnSpc>
              <a:spcBef>
                <a:spcPct val="0"/>
              </a:spcBef>
            </a:pPr>
            <a:r>
              <a:rPr lang="en-US" sz="3999">
                <a:solidFill>
                  <a:srgbClr val="2C5E74"/>
                </a:solidFill>
                <a:latin typeface="Times Neue Roman Bold"/>
              </a:rPr>
              <a:t>Data cleaning </a:t>
            </a:r>
            <a:r>
              <a:rPr lang="en-US" sz="3999">
                <a:solidFill>
                  <a:srgbClr val="FF1616"/>
                </a:solidFill>
                <a:latin typeface="Times Neue Roman Bold"/>
              </a:rPr>
              <a:t>(Missing value handling)</a:t>
            </a:r>
            <a:r>
              <a:rPr lang="en-US" sz="3999">
                <a:solidFill>
                  <a:srgbClr val="2C5E74"/>
                </a:solidFill>
                <a:latin typeface="Times Neue Roman Bold"/>
              </a:rPr>
              <a:t> : Step 3</a:t>
            </a:r>
          </a:p>
        </p:txBody>
      </p:sp>
      <p:grpSp>
        <p:nvGrpSpPr>
          <p:cNvPr id="7" name="Group 7">
            <a:extLst>
              <a:ext uri="{FF2B5EF4-FFF2-40B4-BE49-F238E27FC236}">
                <a16:creationId xmlns:a16="http://schemas.microsoft.com/office/drawing/2014/main" id="{DBFC138B-2C9C-7097-02FD-4A72E596E738}"/>
              </a:ext>
            </a:extLst>
          </p:cNvPr>
          <p:cNvGrpSpPr/>
          <p:nvPr/>
        </p:nvGrpSpPr>
        <p:grpSpPr>
          <a:xfrm>
            <a:off x="0" y="10096500"/>
            <a:ext cx="5029200" cy="189828"/>
            <a:chOff x="0" y="0"/>
            <a:chExt cx="7856514" cy="152400"/>
          </a:xfrm>
        </p:grpSpPr>
        <p:sp>
          <p:nvSpPr>
            <p:cNvPr id="8" name="Freeform 8">
              <a:extLst>
                <a:ext uri="{FF2B5EF4-FFF2-40B4-BE49-F238E27FC236}">
                  <a16:creationId xmlns:a16="http://schemas.microsoft.com/office/drawing/2014/main" id="{E491822C-44C8-4267-6F49-BFE73EC80D96}"/>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9" name="Group 7">
            <a:extLst>
              <a:ext uri="{FF2B5EF4-FFF2-40B4-BE49-F238E27FC236}">
                <a16:creationId xmlns:a16="http://schemas.microsoft.com/office/drawing/2014/main" id="{12513B5E-1D71-3F2F-848E-21EB56CDFAD9}"/>
              </a:ext>
            </a:extLst>
          </p:cNvPr>
          <p:cNvGrpSpPr/>
          <p:nvPr/>
        </p:nvGrpSpPr>
        <p:grpSpPr>
          <a:xfrm>
            <a:off x="0" y="9811422"/>
            <a:ext cx="9786008" cy="189828"/>
            <a:chOff x="0" y="0"/>
            <a:chExt cx="7856514" cy="152400"/>
          </a:xfrm>
        </p:grpSpPr>
        <p:sp>
          <p:nvSpPr>
            <p:cNvPr id="10" name="Freeform 8">
              <a:extLst>
                <a:ext uri="{FF2B5EF4-FFF2-40B4-BE49-F238E27FC236}">
                  <a16:creationId xmlns:a16="http://schemas.microsoft.com/office/drawing/2014/main" id="{0C44B5D9-3D2F-D848-85EC-F440C02AF665}"/>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1" name="Rectangle 10">
            <a:extLst>
              <a:ext uri="{FF2B5EF4-FFF2-40B4-BE49-F238E27FC236}">
                <a16:creationId xmlns:a16="http://schemas.microsoft.com/office/drawing/2014/main" id="{2DC733CE-9018-9D87-BC94-3872149E2B2F}"/>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856F1247-C98E-969A-FE33-CCC093523E45}"/>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Half Frame 12">
            <a:extLst>
              <a:ext uri="{FF2B5EF4-FFF2-40B4-BE49-F238E27FC236}">
                <a16:creationId xmlns:a16="http://schemas.microsoft.com/office/drawing/2014/main" id="{74B3E909-9E5F-C1E3-F6DA-6142076C1CBB}"/>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836703" y="1445389"/>
            <a:ext cx="17145000" cy="7812911"/>
          </a:xfrm>
          <a:prstGeom prst="rect">
            <a:avLst/>
          </a:prstGeom>
        </p:spPr>
      </p:pic>
      <p:sp>
        <p:nvSpPr>
          <p:cNvPr id="5" name="TextBox 5"/>
          <p:cNvSpPr txBox="1"/>
          <p:nvPr/>
        </p:nvSpPr>
        <p:spPr>
          <a:xfrm>
            <a:off x="261009" y="608162"/>
            <a:ext cx="17486290" cy="618490"/>
          </a:xfrm>
          <a:prstGeom prst="rect">
            <a:avLst/>
          </a:prstGeom>
        </p:spPr>
        <p:txBody>
          <a:bodyPr lIns="0" tIns="0" rIns="0" bIns="0" rtlCol="0" anchor="t">
            <a:spAutoFit/>
          </a:bodyPr>
          <a:lstStyle/>
          <a:p>
            <a:pPr algn="ctr">
              <a:lnSpc>
                <a:spcPts val="4879"/>
              </a:lnSpc>
              <a:spcBef>
                <a:spcPct val="0"/>
              </a:spcBef>
            </a:pPr>
            <a:r>
              <a:rPr lang="en-US" sz="3999">
                <a:solidFill>
                  <a:srgbClr val="2C5E74"/>
                </a:solidFill>
                <a:latin typeface="Times Neue Roman Bold"/>
              </a:rPr>
              <a:t>Data cleaning </a:t>
            </a:r>
            <a:r>
              <a:rPr lang="en-US" sz="3999">
                <a:solidFill>
                  <a:srgbClr val="FF1616"/>
                </a:solidFill>
                <a:latin typeface="Times Neue Roman Bold"/>
              </a:rPr>
              <a:t>(Outlier treatment)</a:t>
            </a:r>
            <a:r>
              <a:rPr lang="en-US" sz="3999">
                <a:solidFill>
                  <a:srgbClr val="2C5E74"/>
                </a:solidFill>
                <a:latin typeface="Times Neue Roman Bold"/>
              </a:rPr>
              <a:t> : Step 4</a:t>
            </a:r>
          </a:p>
        </p:txBody>
      </p:sp>
      <p:grpSp>
        <p:nvGrpSpPr>
          <p:cNvPr id="6" name="Group 7">
            <a:extLst>
              <a:ext uri="{FF2B5EF4-FFF2-40B4-BE49-F238E27FC236}">
                <a16:creationId xmlns:a16="http://schemas.microsoft.com/office/drawing/2014/main" id="{9315F964-92ED-4513-FEB6-F2B16ED09693}"/>
              </a:ext>
            </a:extLst>
          </p:cNvPr>
          <p:cNvGrpSpPr/>
          <p:nvPr/>
        </p:nvGrpSpPr>
        <p:grpSpPr>
          <a:xfrm>
            <a:off x="0" y="10096500"/>
            <a:ext cx="5029200" cy="189828"/>
            <a:chOff x="0" y="0"/>
            <a:chExt cx="7856514" cy="152400"/>
          </a:xfrm>
        </p:grpSpPr>
        <p:sp>
          <p:nvSpPr>
            <p:cNvPr id="7" name="Freeform 8">
              <a:extLst>
                <a:ext uri="{FF2B5EF4-FFF2-40B4-BE49-F238E27FC236}">
                  <a16:creationId xmlns:a16="http://schemas.microsoft.com/office/drawing/2014/main" id="{2CCC6E45-C388-8755-7107-1015AB6327CA}"/>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163C46"/>
            </a:solidFill>
          </p:spPr>
        </p:sp>
      </p:grpSp>
      <p:grpSp>
        <p:nvGrpSpPr>
          <p:cNvPr id="8" name="Group 7">
            <a:extLst>
              <a:ext uri="{FF2B5EF4-FFF2-40B4-BE49-F238E27FC236}">
                <a16:creationId xmlns:a16="http://schemas.microsoft.com/office/drawing/2014/main" id="{13202525-8C34-E090-49AA-0EBA3CCF0C45}"/>
              </a:ext>
            </a:extLst>
          </p:cNvPr>
          <p:cNvGrpSpPr/>
          <p:nvPr/>
        </p:nvGrpSpPr>
        <p:grpSpPr>
          <a:xfrm>
            <a:off x="0" y="9811422"/>
            <a:ext cx="9786008" cy="189828"/>
            <a:chOff x="0" y="0"/>
            <a:chExt cx="7856514" cy="152400"/>
          </a:xfrm>
        </p:grpSpPr>
        <p:sp>
          <p:nvSpPr>
            <p:cNvPr id="9" name="Freeform 8">
              <a:extLst>
                <a:ext uri="{FF2B5EF4-FFF2-40B4-BE49-F238E27FC236}">
                  <a16:creationId xmlns:a16="http://schemas.microsoft.com/office/drawing/2014/main" id="{34A709BA-14EC-4DA8-7C8B-1A26EC436AD7}"/>
                </a:ext>
              </a:extLst>
            </p:cNvPr>
            <p:cNvSpPr/>
            <p:nvPr/>
          </p:nvSpPr>
          <p:spPr>
            <a:xfrm>
              <a:off x="0" y="0"/>
              <a:ext cx="7856514" cy="152400"/>
            </a:xfrm>
            <a:custGeom>
              <a:avLst/>
              <a:gdLst/>
              <a:ahLst/>
              <a:cxnLst/>
              <a:rect l="l" t="t" r="r" b="b"/>
              <a:pathLst>
                <a:path w="7856514" h="152400">
                  <a:moveTo>
                    <a:pt x="0" y="0"/>
                  </a:moveTo>
                  <a:lnTo>
                    <a:pt x="7856514" y="0"/>
                  </a:lnTo>
                  <a:lnTo>
                    <a:pt x="7856514" y="152400"/>
                  </a:lnTo>
                  <a:lnTo>
                    <a:pt x="0" y="152400"/>
                  </a:lnTo>
                  <a:close/>
                </a:path>
              </a:pathLst>
            </a:custGeom>
            <a:solidFill>
              <a:srgbClr val="2C5E74"/>
            </a:solidFill>
          </p:spPr>
        </p:sp>
      </p:grpSp>
      <p:sp>
        <p:nvSpPr>
          <p:cNvPr id="10" name="Rectangle 9">
            <a:extLst>
              <a:ext uri="{FF2B5EF4-FFF2-40B4-BE49-F238E27FC236}">
                <a16:creationId xmlns:a16="http://schemas.microsoft.com/office/drawing/2014/main" id="{767D3F01-D6B4-E761-FF18-12582EFB331A}"/>
              </a:ext>
            </a:extLst>
          </p:cNvPr>
          <p:cNvSpPr/>
          <p:nvPr/>
        </p:nvSpPr>
        <p:spPr>
          <a:xfrm>
            <a:off x="272391" y="-266700"/>
            <a:ext cx="268310" cy="10591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2E512535-B52C-405D-8EDB-98BBCC93B88F}"/>
              </a:ext>
            </a:extLst>
          </p:cNvPr>
          <p:cNvSpPr/>
          <p:nvPr/>
        </p:nvSpPr>
        <p:spPr>
          <a:xfrm rot="16200000">
            <a:off x="9049087" y="476585"/>
            <a:ext cx="189828" cy="1828800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Half Frame 11">
            <a:extLst>
              <a:ext uri="{FF2B5EF4-FFF2-40B4-BE49-F238E27FC236}">
                <a16:creationId xmlns:a16="http://schemas.microsoft.com/office/drawing/2014/main" id="{7F615744-8067-35EB-AD83-284A2E148254}"/>
              </a:ext>
            </a:extLst>
          </p:cNvPr>
          <p:cNvSpPr/>
          <p:nvPr/>
        </p:nvSpPr>
        <p:spPr>
          <a:xfrm flipH="1">
            <a:off x="17073472" y="41200"/>
            <a:ext cx="1143000" cy="1276708"/>
          </a:xfrm>
          <a:prstGeom prst="halfFram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041630" y="0"/>
            <a:ext cx="5246370" cy="10287000"/>
            <a:chOff x="0" y="0"/>
            <a:chExt cx="1913890" cy="3752725"/>
          </a:xfrm>
        </p:grpSpPr>
        <p:sp>
          <p:nvSpPr>
            <p:cNvPr id="3" name="Freeform 3"/>
            <p:cNvSpPr/>
            <p:nvPr/>
          </p:nvSpPr>
          <p:spPr>
            <a:xfrm>
              <a:off x="0" y="0"/>
              <a:ext cx="1913890" cy="3752726"/>
            </a:xfrm>
            <a:custGeom>
              <a:avLst/>
              <a:gdLst/>
              <a:ahLst/>
              <a:cxnLst/>
              <a:rect l="l" t="t" r="r" b="b"/>
              <a:pathLst>
                <a:path w="1913890" h="3752726">
                  <a:moveTo>
                    <a:pt x="0" y="0"/>
                  </a:moveTo>
                  <a:lnTo>
                    <a:pt x="1913890" y="0"/>
                  </a:lnTo>
                  <a:lnTo>
                    <a:pt x="1913890" y="3752726"/>
                  </a:lnTo>
                  <a:lnTo>
                    <a:pt x="0" y="3752726"/>
                  </a:lnTo>
                  <a:close/>
                </a:path>
              </a:pathLst>
            </a:custGeom>
            <a:solidFill>
              <a:srgbClr val="2C5E74"/>
            </a:solidFill>
          </p:spPr>
        </p:sp>
      </p:grpSp>
      <p:pic>
        <p:nvPicPr>
          <p:cNvPr id="4" name="Picture 4"/>
          <p:cNvPicPr>
            <a:picLocks noChangeAspect="1"/>
          </p:cNvPicPr>
          <p:nvPr/>
        </p:nvPicPr>
        <p:blipFill>
          <a:blip r:embed="rId2"/>
          <a:srcRect l="3360" r="3360"/>
          <a:stretch>
            <a:fillRect/>
          </a:stretch>
        </p:blipFill>
        <p:spPr>
          <a:xfrm>
            <a:off x="10391728" y="2378490"/>
            <a:ext cx="7638685" cy="7309483"/>
          </a:xfrm>
          <a:prstGeom prst="rect">
            <a:avLst/>
          </a:prstGeom>
        </p:spPr>
      </p:pic>
      <p:pic>
        <p:nvPicPr>
          <p:cNvPr id="5" name="Picture 5"/>
          <p:cNvPicPr>
            <a:picLocks noChangeAspect="1"/>
          </p:cNvPicPr>
          <p:nvPr/>
        </p:nvPicPr>
        <p:blipFill>
          <a:blip r:embed="rId3"/>
          <a:srcRect t="6139" b="6139"/>
          <a:stretch>
            <a:fillRect/>
          </a:stretch>
        </p:blipFill>
        <p:spPr>
          <a:xfrm>
            <a:off x="700698" y="5520999"/>
            <a:ext cx="9363028" cy="2201685"/>
          </a:xfrm>
          <a:prstGeom prst="rect">
            <a:avLst/>
          </a:prstGeom>
        </p:spPr>
      </p:pic>
      <p:sp>
        <p:nvSpPr>
          <p:cNvPr id="6" name="TextBox 6"/>
          <p:cNvSpPr txBox="1"/>
          <p:nvPr/>
        </p:nvSpPr>
        <p:spPr>
          <a:xfrm>
            <a:off x="1028700" y="895350"/>
            <a:ext cx="9035026" cy="1227012"/>
          </a:xfrm>
          <a:prstGeom prst="rect">
            <a:avLst/>
          </a:prstGeom>
        </p:spPr>
        <p:txBody>
          <a:bodyPr lIns="0" tIns="0" rIns="0" bIns="0" rtlCol="0" anchor="t">
            <a:spAutoFit/>
          </a:bodyPr>
          <a:lstStyle/>
          <a:p>
            <a:pPr>
              <a:lnSpc>
                <a:spcPts val="10069"/>
              </a:lnSpc>
              <a:spcBef>
                <a:spcPct val="0"/>
              </a:spcBef>
            </a:pPr>
            <a:r>
              <a:rPr lang="en-US" sz="7192">
                <a:solidFill>
                  <a:srgbClr val="2C5E74"/>
                </a:solidFill>
                <a:latin typeface="Open Sauce SemiBold Bold"/>
              </a:rPr>
              <a:t>Y variable Analysis</a:t>
            </a:r>
          </a:p>
        </p:txBody>
      </p:sp>
      <p:sp>
        <p:nvSpPr>
          <p:cNvPr id="7" name="TextBox 7"/>
          <p:cNvSpPr txBox="1"/>
          <p:nvPr/>
        </p:nvSpPr>
        <p:spPr>
          <a:xfrm>
            <a:off x="700698" y="2704645"/>
            <a:ext cx="9691031" cy="2477897"/>
          </a:xfrm>
          <a:prstGeom prst="rect">
            <a:avLst/>
          </a:prstGeom>
        </p:spPr>
        <p:txBody>
          <a:bodyPr lIns="0" tIns="0" rIns="0" bIns="0" rtlCol="0" anchor="t">
            <a:spAutoFit/>
          </a:bodyPr>
          <a:lstStyle/>
          <a:p>
            <a:pPr>
              <a:lnSpc>
                <a:spcPts val="3904"/>
              </a:lnSpc>
              <a:spcBef>
                <a:spcPct val="0"/>
              </a:spcBef>
            </a:pPr>
            <a:r>
              <a:rPr lang="en-US" sz="3200">
                <a:solidFill>
                  <a:srgbClr val="2C5E74"/>
                </a:solidFill>
                <a:latin typeface="Times Neue Roman Bold"/>
              </a:rPr>
              <a:t>The target variable in this case is Satisfaction which takes 2 values :</a:t>
            </a:r>
          </a:p>
          <a:p>
            <a:pPr>
              <a:lnSpc>
                <a:spcPts val="3904"/>
              </a:lnSpc>
            </a:pPr>
            <a:endParaRPr lang="en-US" sz="3200">
              <a:solidFill>
                <a:srgbClr val="2C5E74"/>
              </a:solidFill>
              <a:latin typeface="Times Neue Roman Bold"/>
            </a:endParaRPr>
          </a:p>
          <a:p>
            <a:pPr marL="690881" lvl="1" indent="-345440">
              <a:lnSpc>
                <a:spcPts val="3904"/>
              </a:lnSpc>
              <a:buFont typeface="Arial"/>
              <a:buChar char="•"/>
            </a:pPr>
            <a:r>
              <a:rPr lang="en-US" sz="3200">
                <a:solidFill>
                  <a:srgbClr val="2C5E74"/>
                </a:solidFill>
                <a:latin typeface="Times Neue Roman Bold"/>
              </a:rPr>
              <a:t>Satisfied</a:t>
            </a:r>
          </a:p>
          <a:p>
            <a:pPr marL="690881" lvl="1" indent="-345440">
              <a:lnSpc>
                <a:spcPts val="3904"/>
              </a:lnSpc>
              <a:buFont typeface="Arial"/>
              <a:buChar char="•"/>
            </a:pPr>
            <a:r>
              <a:rPr lang="en-US" sz="3200">
                <a:solidFill>
                  <a:srgbClr val="2C5E74"/>
                </a:solidFill>
                <a:latin typeface="Times Neue Roman Bold"/>
              </a:rPr>
              <a:t>Neutral/dissatisfied</a:t>
            </a:r>
          </a:p>
        </p:txBody>
      </p:sp>
      <p:sp>
        <p:nvSpPr>
          <p:cNvPr id="8" name="TextBox 8"/>
          <p:cNvSpPr txBox="1"/>
          <p:nvPr/>
        </p:nvSpPr>
        <p:spPr>
          <a:xfrm>
            <a:off x="700698" y="8056059"/>
            <a:ext cx="9549376" cy="1982597"/>
          </a:xfrm>
          <a:prstGeom prst="rect">
            <a:avLst/>
          </a:prstGeom>
        </p:spPr>
        <p:txBody>
          <a:bodyPr lIns="0" tIns="0" rIns="0" bIns="0" rtlCol="0" anchor="t">
            <a:spAutoFit/>
          </a:bodyPr>
          <a:lstStyle/>
          <a:p>
            <a:pPr algn="just">
              <a:lnSpc>
                <a:spcPts val="3904"/>
              </a:lnSpc>
              <a:spcBef>
                <a:spcPct val="0"/>
              </a:spcBef>
            </a:pPr>
            <a:r>
              <a:rPr lang="en-US" sz="3200">
                <a:solidFill>
                  <a:srgbClr val="2C5E74"/>
                </a:solidFill>
                <a:latin typeface="Times Neue Roman Bold"/>
              </a:rPr>
              <a:t>Consequently, we will dive into the factors that have led to a greater dissatisfaction, develop insights and define proposed solutions for the same through an exploratory data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1688</Words>
  <Application>Microsoft Office PowerPoint</Application>
  <PresentationFormat>Custom</PresentationFormat>
  <Paragraphs>154</Paragraphs>
  <Slides>49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Calibri</vt:lpstr>
      <vt:lpstr>Times Neue Roman</vt:lpstr>
      <vt:lpstr>Times Neue Roman Bold</vt:lpstr>
      <vt:lpstr>Open Sauce SemiBold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&amp; White Minimalistic Company Profile Presentation</dc:title>
  <cp:lastModifiedBy>Bhat, Meenakshi Ganapati</cp:lastModifiedBy>
  <cp:revision>6</cp:revision>
  <dcterms:created xsi:type="dcterms:W3CDTF">2006-08-16T00:00:00Z</dcterms:created>
  <dcterms:modified xsi:type="dcterms:W3CDTF">2022-08-02T03:43:37Z</dcterms:modified>
  <dc:identifier>DAFIHcCA7J0</dc:identifier>
</cp:coreProperties>
</file>